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10" r:id="rId2"/>
    <p:sldMasterId id="2147483724" r:id="rId3"/>
  </p:sldMasterIdLst>
  <p:notesMasterIdLst>
    <p:notesMasterId r:id="rId51"/>
  </p:notesMasterIdLst>
  <p:sldIdLst>
    <p:sldId id="314" r:id="rId4"/>
    <p:sldId id="377" r:id="rId5"/>
    <p:sldId id="381" r:id="rId6"/>
    <p:sldId id="378" r:id="rId7"/>
    <p:sldId id="386" r:id="rId8"/>
    <p:sldId id="422" r:id="rId9"/>
    <p:sldId id="382" r:id="rId10"/>
    <p:sldId id="384" r:id="rId11"/>
    <p:sldId id="383" r:id="rId12"/>
    <p:sldId id="424" r:id="rId13"/>
    <p:sldId id="444" r:id="rId14"/>
    <p:sldId id="389" r:id="rId15"/>
    <p:sldId id="390" r:id="rId16"/>
    <p:sldId id="391" r:id="rId17"/>
    <p:sldId id="437" r:id="rId18"/>
    <p:sldId id="409" r:id="rId19"/>
    <p:sldId id="439" r:id="rId20"/>
    <p:sldId id="443" r:id="rId21"/>
    <p:sldId id="392" r:id="rId22"/>
    <p:sldId id="434" r:id="rId23"/>
    <p:sldId id="435" r:id="rId24"/>
    <p:sldId id="436" r:id="rId25"/>
    <p:sldId id="416" r:id="rId26"/>
    <p:sldId id="393" r:id="rId27"/>
    <p:sldId id="394" r:id="rId28"/>
    <p:sldId id="441" r:id="rId29"/>
    <p:sldId id="442" r:id="rId30"/>
    <p:sldId id="423" r:id="rId31"/>
    <p:sldId id="396" r:id="rId32"/>
    <p:sldId id="397" r:id="rId33"/>
    <p:sldId id="440" r:id="rId34"/>
    <p:sldId id="398" r:id="rId35"/>
    <p:sldId id="399" r:id="rId36"/>
    <p:sldId id="412" r:id="rId37"/>
    <p:sldId id="400" r:id="rId38"/>
    <p:sldId id="401" r:id="rId39"/>
    <p:sldId id="387" r:id="rId40"/>
    <p:sldId id="421" r:id="rId41"/>
    <p:sldId id="438" r:id="rId42"/>
    <p:sldId id="404" r:id="rId43"/>
    <p:sldId id="402" r:id="rId44"/>
    <p:sldId id="312" r:id="rId45"/>
    <p:sldId id="415" r:id="rId46"/>
    <p:sldId id="417" r:id="rId47"/>
    <p:sldId id="405" r:id="rId48"/>
    <p:sldId id="406" r:id="rId49"/>
    <p:sldId id="403"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4660"/>
  </p:normalViewPr>
  <p:slideViewPr>
    <p:cSldViewPr>
      <p:cViewPr varScale="1">
        <p:scale>
          <a:sx n="68" d="100"/>
          <a:sy n="68" d="100"/>
        </p:scale>
        <p:origin x="-978" y="-102"/>
      </p:cViewPr>
      <p:guideLst>
        <p:guide orient="horz" pos="2160"/>
        <p:guide pos="2880"/>
      </p:guideLst>
    </p:cSldViewPr>
  </p:slideViewPr>
  <p:notesTextViewPr>
    <p:cViewPr>
      <p:scale>
        <a:sx n="1" d="1"/>
        <a:sy n="1" d="1"/>
      </p:scale>
      <p:origin x="0" y="0"/>
    </p:cViewPr>
  </p:notesTextViewPr>
  <p:sorterViewPr>
    <p:cViewPr>
      <p:scale>
        <a:sx n="100" d="100"/>
        <a:sy n="100" d="100"/>
      </p:scale>
      <p:origin x="0" y="8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1440" tIns="45720" rIns="91440" bIns="45720" rtlCol="0"/>
          <a:lstStyle>
            <a:lvl1pPr algn="r">
              <a:defRPr sz="1200"/>
            </a:lvl1pPr>
          </a:lstStyle>
          <a:p>
            <a:fld id="{8E328ACE-B845-438C-9E02-124E61D090B6}" type="datetimeFigureOut">
              <a:rPr lang="en-US" smtClean="0"/>
              <a:pPr/>
              <a:t>5/6/2013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4820"/>
          </a:xfrm>
          <a:prstGeom prst="rect">
            <a:avLst/>
          </a:prstGeom>
        </p:spPr>
        <p:txBody>
          <a:bodyPr vert="horz" lIns="91440" tIns="45720" rIns="91440" bIns="45720" rtlCol="0" anchor="b"/>
          <a:lstStyle>
            <a:lvl1pPr algn="r">
              <a:defRPr sz="1200"/>
            </a:lvl1pPr>
          </a:lstStyle>
          <a:p>
            <a:fld id="{30655C4A-CED9-4977-A68B-457F50E513F6}" type="slidenum">
              <a:rPr lang="en-US" smtClean="0"/>
              <a:pPr/>
              <a:t>‹#›</a:t>
            </a:fld>
            <a:endParaRPr lang="en-US"/>
          </a:p>
        </p:txBody>
      </p:sp>
    </p:spTree>
    <p:extLst>
      <p:ext uri="{BB962C8B-B14F-4D97-AF65-F5344CB8AC3E}">
        <p14:creationId xmlns:p14="http://schemas.microsoft.com/office/powerpoint/2010/main" val="110928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pPr/>
              <a:t>0</a:t>
            </a:fld>
            <a:endParaRPr lang="en-US"/>
          </a:p>
        </p:txBody>
      </p:sp>
    </p:spTree>
    <p:extLst>
      <p:ext uri="{BB962C8B-B14F-4D97-AF65-F5344CB8AC3E}">
        <p14:creationId xmlns:p14="http://schemas.microsoft.com/office/powerpoint/2010/main" val="33681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9</a:t>
            </a:fld>
            <a:endParaRPr lang="en-US"/>
          </a:p>
        </p:txBody>
      </p:sp>
    </p:spTree>
    <p:extLst>
      <p:ext uri="{BB962C8B-B14F-4D97-AF65-F5344CB8AC3E}">
        <p14:creationId xmlns:p14="http://schemas.microsoft.com/office/powerpoint/2010/main" val="413657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10</a:t>
            </a:fld>
            <a:endParaRPr lang="en-US"/>
          </a:p>
        </p:txBody>
      </p:sp>
    </p:spTree>
    <p:extLst>
      <p:ext uri="{BB962C8B-B14F-4D97-AF65-F5344CB8AC3E}">
        <p14:creationId xmlns:p14="http://schemas.microsoft.com/office/powerpoint/2010/main" val="210846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solidFill>
                  <a:srgbClr val="FFFFFF"/>
                </a:solidFill>
                <a:latin typeface="Gotham-Book"/>
              </a:rPr>
              <a:t>Formal instruction in U.S. government, history, and democracy</a:t>
            </a:r>
          </a:p>
          <a:p>
            <a:pPr algn="l"/>
            <a:r>
              <a:rPr lang="en-US" sz="1200" b="0" i="0" u="none" strike="noStrike" baseline="0" dirty="0" smtClean="0">
                <a:solidFill>
                  <a:srgbClr val="FFFFFF"/>
                </a:solidFill>
                <a:latin typeface="Gotham-Book"/>
              </a:rPr>
              <a:t>increases civic knowledge. This is a valuable</a:t>
            </a:r>
          </a:p>
          <a:p>
            <a:pPr algn="l"/>
            <a:r>
              <a:rPr lang="en-US" sz="1200" b="0" i="0" u="none" strike="noStrike" baseline="0" dirty="0" smtClean="0">
                <a:solidFill>
                  <a:srgbClr val="FFFFFF"/>
                </a:solidFill>
                <a:latin typeface="Gotham-Book"/>
              </a:rPr>
              <a:t>goal in itself and may also contribute to</a:t>
            </a:r>
          </a:p>
          <a:p>
            <a:pPr algn="l"/>
            <a:r>
              <a:rPr lang="en-US" sz="1200" b="0" i="0" u="none" strike="noStrike" baseline="0" dirty="0" smtClean="0">
                <a:solidFill>
                  <a:srgbClr val="FFFFFF"/>
                </a:solidFill>
                <a:latin typeface="Gotham-Book"/>
              </a:rPr>
              <a:t>young people’s tendency to engage in civic</a:t>
            </a:r>
          </a:p>
          <a:p>
            <a:pPr algn="l"/>
            <a:r>
              <a:rPr lang="en-US" sz="1200" b="0" i="0" u="none" strike="noStrike" baseline="0" dirty="0" smtClean="0">
                <a:solidFill>
                  <a:srgbClr val="FFFFFF"/>
                </a:solidFill>
                <a:latin typeface="Gotham-Book"/>
              </a:rPr>
              <a:t>and political activities over the long term.</a:t>
            </a:r>
          </a:p>
          <a:p>
            <a:pPr algn="l"/>
            <a:r>
              <a:rPr lang="en-US" sz="1200" b="0" i="0" u="none" strike="noStrike" baseline="0" dirty="0" smtClean="0">
                <a:solidFill>
                  <a:srgbClr val="FFFFFF"/>
                </a:solidFill>
                <a:latin typeface="Gotham-Book"/>
              </a:rPr>
              <a:t>However, schools should avoid teaching only</a:t>
            </a:r>
          </a:p>
          <a:p>
            <a:pPr algn="l"/>
            <a:r>
              <a:rPr lang="en-US" sz="1200" b="0" i="0" u="none" strike="noStrike" baseline="0" dirty="0" smtClean="0">
                <a:solidFill>
                  <a:srgbClr val="FFFFFF"/>
                </a:solidFill>
                <a:latin typeface="Gotham-Book"/>
              </a:rPr>
              <a:t>rote facts about dry procedures, which is</a:t>
            </a:r>
          </a:p>
          <a:p>
            <a:pPr algn="l"/>
            <a:r>
              <a:rPr lang="en-US" sz="1200" b="0" i="0" u="none" strike="noStrike" baseline="0" dirty="0" smtClean="0">
                <a:solidFill>
                  <a:srgbClr val="FFFFFF"/>
                </a:solidFill>
                <a:latin typeface="Gotham-Book"/>
              </a:rPr>
              <a:t>unlikely to benefit students and may actually</a:t>
            </a:r>
          </a:p>
          <a:p>
            <a:pPr algn="l"/>
            <a:r>
              <a:rPr lang="en-US" sz="1200" b="0" i="0" u="none" strike="noStrike" baseline="0" dirty="0" smtClean="0">
                <a:solidFill>
                  <a:srgbClr val="FFFFFF"/>
                </a:solidFill>
                <a:latin typeface="Gotham-Book"/>
              </a:rPr>
              <a:t>alienate them from politics.</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grasp:</a:t>
            </a:r>
          </a:p>
          <a:p>
            <a:r>
              <a:rPr lang="en-US" baseline="0" dirty="0" smtClean="0"/>
              <a:t>Fundamental principles of our democracy and Constitution</a:t>
            </a:r>
          </a:p>
          <a:p>
            <a:r>
              <a:rPr lang="en-US" baseline="0" dirty="0" smtClean="0"/>
              <a:t>Tensions among fundamental goods and rights</a:t>
            </a:r>
          </a:p>
          <a:p>
            <a:r>
              <a:rPr lang="en-US" baseline="0" dirty="0" smtClean="0"/>
              <a:t>Major themes in U.S. History</a:t>
            </a:r>
          </a:p>
          <a:p>
            <a:r>
              <a:rPr lang="en-US" baseline="0" dirty="0" smtClean="0"/>
              <a:t>Structure of our government and powers and limitations of its various branches and levels</a:t>
            </a:r>
          </a:p>
          <a:p>
            <a:r>
              <a:rPr lang="en-US" baseline="0" dirty="0" smtClean="0"/>
              <a:t>Diverse values, opinions, and interests of Americans and the ways in which they are represented by elected officials, interest groups, and political parties</a:t>
            </a:r>
          </a:p>
          <a:p>
            <a:r>
              <a:rPr lang="en-US" baseline="0" dirty="0" smtClean="0"/>
              <a:t>Relationship between government and the other sectors of society</a:t>
            </a:r>
          </a:p>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pPr/>
              <a:t>14</a:t>
            </a:fld>
            <a:endParaRPr lang="en-US"/>
          </a:p>
        </p:txBody>
      </p:sp>
    </p:spTree>
    <p:extLst>
      <p:ext uri="{BB962C8B-B14F-4D97-AF65-F5344CB8AC3E}">
        <p14:creationId xmlns:p14="http://schemas.microsoft.com/office/powerpoint/2010/main" val="4181246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door is being opened? </a:t>
            </a:r>
          </a:p>
          <a:p>
            <a:r>
              <a:rPr lang="en-US" baseline="0" dirty="0" smtClean="0"/>
              <a:t>Emphasis on Informational texts, opening the door to extensive use of historic/civic speeches, addresses, documents, artifacts</a:t>
            </a:r>
          </a:p>
          <a:p>
            <a:r>
              <a:rPr lang="en-US" baseline="0" dirty="0" smtClean="0"/>
              <a:t>Have participants pull out Standards and as a table answer prepared questions.  </a:t>
            </a:r>
          </a:p>
          <a:p>
            <a:r>
              <a:rPr lang="en-US" baseline="0" dirty="0" smtClean="0"/>
              <a:t>Show text exemplars and ask who is already using the texts.  A guide to help collaboration between ELA-SS</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pPr/>
              <a:t>15</a:t>
            </a:fld>
            <a:endParaRPr lang="en-US"/>
          </a:p>
        </p:txBody>
      </p:sp>
    </p:spTree>
    <p:extLst>
      <p:ext uri="{BB962C8B-B14F-4D97-AF65-F5344CB8AC3E}">
        <p14:creationId xmlns:p14="http://schemas.microsoft.com/office/powerpoint/2010/main" val="145937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16</a:t>
            </a:fld>
            <a:endParaRPr lang="en-US"/>
          </a:p>
        </p:txBody>
      </p:sp>
    </p:spTree>
    <p:extLst>
      <p:ext uri="{BB962C8B-B14F-4D97-AF65-F5344CB8AC3E}">
        <p14:creationId xmlns:p14="http://schemas.microsoft.com/office/powerpoint/2010/main" val="372765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17</a:t>
            </a:fld>
            <a:endParaRPr lang="en-US"/>
          </a:p>
        </p:txBody>
      </p:sp>
    </p:spTree>
    <p:extLst>
      <p:ext uri="{BB962C8B-B14F-4D97-AF65-F5344CB8AC3E}">
        <p14:creationId xmlns:p14="http://schemas.microsoft.com/office/powerpoint/2010/main" val="296808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solidFill>
                  <a:srgbClr val="FFFFFF"/>
                </a:solidFill>
                <a:latin typeface="Gotham-Bold"/>
              </a:rPr>
              <a:t>INCORPORATE</a:t>
            </a:r>
          </a:p>
          <a:p>
            <a:pPr algn="l"/>
            <a:r>
              <a:rPr lang="en-US" sz="1200" b="1" i="0" u="none" strike="noStrike" baseline="0" dirty="0" smtClean="0">
                <a:solidFill>
                  <a:srgbClr val="FFFFFF"/>
                </a:solidFill>
                <a:latin typeface="Gotham-Bold"/>
              </a:rPr>
              <a:t>DISCUSSION OF CURRENT LOCAL,</a:t>
            </a:r>
          </a:p>
          <a:p>
            <a:pPr algn="l"/>
            <a:r>
              <a:rPr lang="en-US" sz="1200" b="1" i="0" u="none" strike="noStrike" baseline="0" dirty="0" smtClean="0">
                <a:solidFill>
                  <a:srgbClr val="FFFFFF"/>
                </a:solidFill>
                <a:latin typeface="Gotham-Bold"/>
              </a:rPr>
              <a:t>NATIONAL, AND INTERNATIONAL ISSUES</a:t>
            </a:r>
          </a:p>
          <a:p>
            <a:pPr algn="l"/>
            <a:r>
              <a:rPr lang="en-US" sz="1200" b="1" i="0" u="none" strike="noStrike" baseline="0" dirty="0" smtClean="0">
                <a:solidFill>
                  <a:srgbClr val="FFFFFF"/>
                </a:solidFill>
                <a:latin typeface="Gotham-Bold"/>
              </a:rPr>
              <a:t>AND EVENTS INTO THE CLASSROOM,</a:t>
            </a:r>
          </a:p>
          <a:p>
            <a:pPr algn="l"/>
            <a:r>
              <a:rPr lang="en-US" sz="1200" b="1" i="0" u="none" strike="noStrike" baseline="0" dirty="0" smtClean="0">
                <a:solidFill>
                  <a:srgbClr val="FFFFFF"/>
                </a:solidFill>
                <a:latin typeface="Gotham-Bold"/>
              </a:rPr>
              <a:t>PARTICULARLY THOSE THAT YOUNG</a:t>
            </a:r>
          </a:p>
          <a:p>
            <a:pPr algn="l"/>
            <a:r>
              <a:rPr lang="en-US" sz="1200" b="1" i="0" u="none" strike="noStrike" baseline="0" dirty="0" smtClean="0">
                <a:solidFill>
                  <a:srgbClr val="FFFFFF"/>
                </a:solidFill>
                <a:latin typeface="Gotham-Bold"/>
              </a:rPr>
              <a:t>PEOPLE VIEW AS IMPORTANT TO</a:t>
            </a:r>
          </a:p>
          <a:p>
            <a:pPr algn="l"/>
            <a:r>
              <a:rPr lang="en-US" sz="1200" b="1" i="0" u="none" strike="noStrike" baseline="0" dirty="0" smtClean="0">
                <a:solidFill>
                  <a:srgbClr val="FFFFFF"/>
                </a:solidFill>
                <a:latin typeface="Gotham-Bold"/>
              </a:rPr>
              <a:t>THEIR LIVES. </a:t>
            </a:r>
            <a:r>
              <a:rPr lang="en-US" sz="1200" b="0" i="0" u="none" strike="noStrike" baseline="0" dirty="0" smtClean="0">
                <a:solidFill>
                  <a:srgbClr val="FFFFFF"/>
                </a:solidFill>
                <a:latin typeface="Gotham-Book"/>
              </a:rPr>
              <a:t>When young people have</a:t>
            </a:r>
          </a:p>
          <a:p>
            <a:pPr algn="l"/>
            <a:r>
              <a:rPr lang="en-US" sz="1200" b="0" i="0" u="none" strike="noStrike" baseline="0" dirty="0" smtClean="0">
                <a:solidFill>
                  <a:srgbClr val="FFFFFF"/>
                </a:solidFill>
                <a:latin typeface="Gotham-Book"/>
              </a:rPr>
              <a:t>opportunities to discuss current issues in a</a:t>
            </a:r>
          </a:p>
          <a:p>
            <a:pPr algn="l"/>
            <a:r>
              <a:rPr lang="en-US" sz="1200" b="0" i="0" u="none" strike="noStrike" baseline="0" dirty="0" smtClean="0">
                <a:solidFill>
                  <a:srgbClr val="FFFFFF"/>
                </a:solidFill>
                <a:latin typeface="Gotham-Book"/>
              </a:rPr>
              <a:t>classroom setting, they tend to have greater</a:t>
            </a:r>
          </a:p>
          <a:p>
            <a:pPr algn="l"/>
            <a:r>
              <a:rPr lang="en-US" sz="1200" b="0" i="0" u="none" strike="noStrike" baseline="0" dirty="0" smtClean="0">
                <a:solidFill>
                  <a:srgbClr val="FFFFFF"/>
                </a:solidFill>
                <a:latin typeface="Gotham-Book"/>
              </a:rPr>
              <a:t>interest in politics, improved critical thinking</a:t>
            </a:r>
          </a:p>
          <a:p>
            <a:pPr algn="l"/>
            <a:r>
              <a:rPr lang="en-US" sz="1200" b="0" i="0" u="none" strike="noStrike" baseline="0" dirty="0" smtClean="0">
                <a:solidFill>
                  <a:srgbClr val="FFFFFF"/>
                </a:solidFill>
                <a:latin typeface="Gotham-Book"/>
              </a:rPr>
              <a:t>and communications skills, more civic</a:t>
            </a:r>
          </a:p>
          <a:p>
            <a:pPr algn="l"/>
            <a:r>
              <a:rPr lang="en-US" sz="1200" b="0" i="0" u="none" strike="noStrike" baseline="0" dirty="0" smtClean="0">
                <a:solidFill>
                  <a:srgbClr val="FFFFFF"/>
                </a:solidFill>
                <a:latin typeface="Gotham-Book"/>
              </a:rPr>
              <a:t>knowledge, and more interest in discussing</a:t>
            </a:r>
          </a:p>
          <a:p>
            <a:pPr algn="l"/>
            <a:r>
              <a:rPr lang="en-US" sz="1200" b="0" i="0" u="none" strike="noStrike" baseline="0" dirty="0" smtClean="0">
                <a:solidFill>
                  <a:srgbClr val="FFFFFF"/>
                </a:solidFill>
                <a:latin typeface="Gotham-Book"/>
              </a:rPr>
              <a:t>public affairs out of school. Conversations,</a:t>
            </a:r>
          </a:p>
          <a:p>
            <a:pPr algn="l"/>
            <a:r>
              <a:rPr lang="en-US" sz="1200" b="0" i="0" u="none" strike="noStrike" baseline="0" dirty="0" smtClean="0">
                <a:solidFill>
                  <a:srgbClr val="FFFFFF"/>
                </a:solidFill>
                <a:latin typeface="Gotham-Book"/>
              </a:rPr>
              <a:t>however, should be carefully moderated so</a:t>
            </a:r>
          </a:p>
          <a:p>
            <a:pPr algn="l"/>
            <a:r>
              <a:rPr lang="en-US" sz="1200" b="0" i="0" u="none" strike="noStrike" baseline="0" dirty="0" smtClean="0">
                <a:solidFill>
                  <a:srgbClr val="FFFFFF"/>
                </a:solidFill>
                <a:latin typeface="Gotham-Book"/>
              </a:rPr>
              <a:t>that students feel welcome to speak from</a:t>
            </a:r>
          </a:p>
          <a:p>
            <a:pPr algn="l"/>
            <a:r>
              <a:rPr lang="en-US" sz="1200" b="0" i="0" u="none" strike="noStrike" baseline="0" dirty="0" smtClean="0">
                <a:solidFill>
                  <a:srgbClr val="FFFFFF"/>
                </a:solidFill>
                <a:latin typeface="Gotham-Book"/>
              </a:rPr>
              <a:t>a variety of perspectives. Teachers need</a:t>
            </a:r>
          </a:p>
          <a:p>
            <a:pPr algn="l"/>
            <a:r>
              <a:rPr lang="en-US" sz="1200" b="0" i="0" u="none" strike="noStrike" baseline="0" dirty="0" smtClean="0">
                <a:solidFill>
                  <a:srgbClr val="FFFFFF"/>
                </a:solidFill>
                <a:latin typeface="Gotham-Book"/>
              </a:rPr>
              <a:t>support in broaching controversial issues in</a:t>
            </a:r>
          </a:p>
          <a:p>
            <a:pPr algn="l"/>
            <a:r>
              <a:rPr lang="en-US" sz="1200" b="0" i="0" u="none" strike="noStrike" baseline="0" dirty="0" smtClean="0">
                <a:solidFill>
                  <a:srgbClr val="FFFFFF"/>
                </a:solidFill>
                <a:latin typeface="Gotham-Book"/>
              </a:rPr>
              <a:t>classrooms since they may risk criticism or</a:t>
            </a:r>
          </a:p>
          <a:p>
            <a:pPr algn="l"/>
            <a:r>
              <a:rPr lang="en-US" sz="1200" b="0" i="0" u="none" strike="noStrike" baseline="0" dirty="0" smtClean="0">
                <a:solidFill>
                  <a:srgbClr val="FFFFFF"/>
                </a:solidFill>
                <a:latin typeface="Gotham-Book"/>
              </a:rPr>
              <a:t>sanctions if they do so.</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Who or What am I? </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19</a:t>
            </a:fld>
            <a:endParaRPr lang="en-US"/>
          </a:p>
        </p:txBody>
      </p:sp>
    </p:spTree>
    <p:extLst>
      <p:ext uri="{BB962C8B-B14F-4D97-AF65-F5344CB8AC3E}">
        <p14:creationId xmlns:p14="http://schemas.microsoft.com/office/powerpoint/2010/main" val="290658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20</a:t>
            </a:fld>
            <a:endParaRPr lang="en-US"/>
          </a:p>
        </p:txBody>
      </p:sp>
    </p:spTree>
    <p:extLst>
      <p:ext uri="{BB962C8B-B14F-4D97-AF65-F5344CB8AC3E}">
        <p14:creationId xmlns:p14="http://schemas.microsoft.com/office/powerpoint/2010/main" val="81570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21</a:t>
            </a:fld>
            <a:endParaRPr lang="en-US"/>
          </a:p>
        </p:txBody>
      </p:sp>
    </p:spTree>
    <p:extLst>
      <p:ext uri="{BB962C8B-B14F-4D97-AF65-F5344CB8AC3E}">
        <p14:creationId xmlns:p14="http://schemas.microsoft.com/office/powerpoint/2010/main" val="41199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rPr>
              <a:t>-Will arguments on both sides be given “a best case, fair hearing”? -Do the materials provide a balanced presentation of the issue?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rPr>
              <a:t>2. Should citizens have access to basic human rights?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rPr>
              <a:t>3. -Will issue result in the development of a more open society? Example: Hate speech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rPr>
              <a:t>4. -Vote from a list or have them bring in discussion starters.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rPr>
              <a:t>5. If not a fair hearing, probably no discussion or look for a different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1200" cap="none" spc="0" normalizeH="0" baseline="0" noProof="0" dirty="0" smtClean="0">
              <a:ln>
                <a:noFill/>
              </a:ln>
              <a:solidFill>
                <a:prstClr val="black"/>
              </a:solidFill>
              <a:effectLst/>
              <a:uLnTx/>
              <a:uFillTx/>
              <a:latin typeface="Franklin Gothic Book"/>
              <a:ea typeface="+mn-ea"/>
              <a:cs typeface="+mn-cs"/>
            </a:endParaRPr>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solidFill>
                  <a:srgbClr val="FFFFFF"/>
                </a:solidFill>
                <a:latin typeface="Gotham-Bold"/>
              </a:rPr>
              <a:t>DESIGN AND IMPLEMENT PROGRAMS THAT PROVIDE STUDENTS</a:t>
            </a:r>
          </a:p>
          <a:p>
            <a:pPr algn="l"/>
            <a:r>
              <a:rPr lang="en-US" sz="1200" b="1" i="0" u="none" strike="noStrike" baseline="0" dirty="0" smtClean="0">
                <a:solidFill>
                  <a:srgbClr val="FFFFFF"/>
                </a:solidFill>
                <a:latin typeface="Gotham-Bold"/>
              </a:rPr>
              <a:t>WITH THE OPPORTUNITY TO APPLY WHAT THEY LEARN THROUGH PERFORMING</a:t>
            </a:r>
          </a:p>
          <a:p>
            <a:pPr algn="l"/>
            <a:r>
              <a:rPr lang="en-US" sz="1200" b="1" i="0" u="none" strike="noStrike" baseline="0" dirty="0" smtClean="0">
                <a:solidFill>
                  <a:srgbClr val="FFFFFF"/>
                </a:solidFill>
                <a:latin typeface="Gotham-Bold"/>
              </a:rPr>
              <a:t>COMMUNITY SERVICE THAT IS LINKED TO THE FORMAL CURRICULUM AND CLASSROOM</a:t>
            </a:r>
          </a:p>
          <a:p>
            <a:pPr algn="l"/>
            <a:r>
              <a:rPr lang="en-US" sz="1200" b="1" i="0" u="none" strike="noStrike" baseline="0" dirty="0" smtClean="0">
                <a:solidFill>
                  <a:srgbClr val="FFFFFF"/>
                </a:solidFill>
                <a:latin typeface="Gotham-Bold"/>
              </a:rPr>
              <a:t>INSTRUCTION.</a:t>
            </a:r>
          </a:p>
          <a:p>
            <a:pPr algn="l"/>
            <a:r>
              <a:rPr lang="en-US" sz="1200" b="0" i="0" u="none" strike="noStrike" baseline="0" dirty="0" smtClean="0">
                <a:solidFill>
                  <a:srgbClr val="FFFFFF"/>
                </a:solidFill>
                <a:latin typeface="Gotham-Book"/>
              </a:rPr>
              <a:t>Service programs are now common in K–12 schools. The ones that best develop engaged citizens</a:t>
            </a:r>
          </a:p>
          <a:p>
            <a:pPr algn="l"/>
            <a:r>
              <a:rPr lang="en-US" sz="1200" b="0" i="0" u="none" strike="noStrike" baseline="0" dirty="0" smtClean="0">
                <a:solidFill>
                  <a:srgbClr val="FFFFFF"/>
                </a:solidFill>
                <a:latin typeface="Gotham-Book"/>
              </a:rPr>
              <a:t>are linked to the curriculum:</a:t>
            </a:r>
          </a:p>
          <a:p>
            <a:pPr algn="l"/>
            <a:r>
              <a:rPr lang="en-US" sz="1200" b="0" i="0" u="none" strike="noStrike" baseline="0" dirty="0" smtClean="0">
                <a:solidFill>
                  <a:srgbClr val="FFFFFF"/>
                </a:solidFill>
                <a:latin typeface="Gotham-Book"/>
              </a:rPr>
              <a:t>• Consciously pursue civic outcomes, rather than seek only to improve academic</a:t>
            </a:r>
          </a:p>
          <a:p>
            <a:pPr algn="l"/>
            <a:r>
              <a:rPr lang="en-US" sz="1200" b="0" i="0" u="none" strike="noStrike" baseline="0" dirty="0" smtClean="0">
                <a:solidFill>
                  <a:srgbClr val="FFFFFF"/>
                </a:solidFill>
                <a:latin typeface="Gotham-Book"/>
              </a:rPr>
              <a:t>performance or to promote higher self-esteem</a:t>
            </a:r>
          </a:p>
          <a:p>
            <a:pPr algn="l"/>
            <a:r>
              <a:rPr lang="en-US" sz="1200" b="0" i="0" u="none" strike="noStrike" baseline="0" dirty="0" smtClean="0">
                <a:solidFill>
                  <a:srgbClr val="FFFFFF"/>
                </a:solidFill>
                <a:latin typeface="Gotham-Book"/>
              </a:rPr>
              <a:t>• Allow students to engage in meaningful work on serious public issues; give students a role in choosing and designing their projects</a:t>
            </a:r>
          </a:p>
          <a:p>
            <a:pPr algn="l"/>
            <a:r>
              <a:rPr lang="en-US" sz="1200" b="0" i="0" u="none" strike="noStrike" baseline="0" dirty="0" smtClean="0">
                <a:solidFill>
                  <a:srgbClr val="FFFFFF"/>
                </a:solidFill>
                <a:latin typeface="Gotham-Book"/>
              </a:rPr>
              <a:t>• Provide students with opportunities to reflect on the service work</a:t>
            </a:r>
          </a:p>
          <a:p>
            <a:pPr algn="l"/>
            <a:r>
              <a:rPr lang="en-US" sz="1200" b="0" i="0" u="none" strike="noStrike" baseline="0" dirty="0" smtClean="0">
                <a:solidFill>
                  <a:srgbClr val="FFFFFF"/>
                </a:solidFill>
                <a:latin typeface="Gotham-Book"/>
              </a:rPr>
              <a:t>• Allow students—especially older ones—to pursue political responses to problems consistent</a:t>
            </a:r>
          </a:p>
          <a:p>
            <a:pPr algn="l"/>
            <a:r>
              <a:rPr lang="en-US" sz="1200" b="0" i="0" u="none" strike="noStrike" baseline="0" dirty="0" smtClean="0">
                <a:solidFill>
                  <a:srgbClr val="FFFFFF"/>
                </a:solidFill>
                <a:latin typeface="Gotham-Book"/>
              </a:rPr>
              <a:t>with laws that require public schools to be nonpartisan</a:t>
            </a:r>
          </a:p>
          <a:p>
            <a:pPr algn="l"/>
            <a:r>
              <a:rPr lang="en-US" sz="1200" b="0" i="0" u="none" strike="noStrike" baseline="0" dirty="0" smtClean="0">
                <a:solidFill>
                  <a:srgbClr val="FFFFFF"/>
                </a:solidFill>
                <a:latin typeface="Gotham-Book"/>
              </a:rPr>
              <a:t>• See service learning as part of a broader philosophy toward education, not just a program that is adopted for a finite period in a particular course. </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25</a:t>
            </a:fld>
            <a:endParaRPr lang="en-US"/>
          </a:p>
        </p:txBody>
      </p:sp>
    </p:spTree>
    <p:extLst>
      <p:ext uri="{BB962C8B-B14F-4D97-AF65-F5344CB8AC3E}">
        <p14:creationId xmlns:p14="http://schemas.microsoft.com/office/powerpoint/2010/main" val="54106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26</a:t>
            </a:fld>
            <a:endParaRPr lang="en-US"/>
          </a:p>
        </p:txBody>
      </p:sp>
    </p:spTree>
    <p:extLst>
      <p:ext uri="{BB962C8B-B14F-4D97-AF65-F5344CB8AC3E}">
        <p14:creationId xmlns:p14="http://schemas.microsoft.com/office/powerpoint/2010/main" val="3217951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Offer extracurricular activities that provide opportunities for young people to get involved in their schools or communities.  </a:t>
            </a:r>
          </a:p>
          <a:p>
            <a:pPr marL="0" marR="0" lvl="0" indent="0" algn="l" defTabSz="914372" rtl="0" eaLnBrk="1" fontAlgn="auto" latinLnBrk="0" hangingPunct="1">
              <a:lnSpc>
                <a:spcPct val="100000"/>
              </a:lnSpc>
              <a:spcBef>
                <a:spcPts val="0"/>
              </a:spcBef>
              <a:spcAft>
                <a:spcPts val="0"/>
              </a:spcAft>
              <a:buClrTx/>
              <a:buSzTx/>
              <a:buFontTx/>
              <a:buNone/>
              <a:tabLst/>
              <a:defRPr/>
            </a:pPr>
            <a:r>
              <a:rPr lang="en-US" dirty="0" smtClean="0">
                <a:effectLst/>
              </a:rPr>
              <a:t>Examples include student government, band, orchestra, choir, journalism, athletics, and clubs for the arts, drama, science, math, or languages.  </a:t>
            </a:r>
          </a:p>
          <a:p>
            <a:pPr marL="0" marR="0" lvl="0" indent="0" algn="l" defTabSz="914372" rtl="0" eaLnBrk="1" fontAlgn="auto" latinLnBrk="0" hangingPunct="1">
              <a:lnSpc>
                <a:spcPct val="100000"/>
              </a:lnSpc>
              <a:spcBef>
                <a:spcPts val="0"/>
              </a:spcBef>
              <a:spcAft>
                <a:spcPts val="0"/>
              </a:spcAft>
              <a:buClrTx/>
              <a:buSzTx/>
              <a:buFontTx/>
              <a:buNone/>
              <a:tabLst/>
              <a:defRPr/>
            </a:pPr>
            <a:r>
              <a:rPr lang="en-US" dirty="0" smtClean="0">
                <a:effectLst/>
              </a:rPr>
              <a:t>School is not the only place to find these opportunities. There may be organizations in your community that offer programs.  Many cities or communities offer sports leagues that are open to kids from different areas. Your local library, community centers, parks and recreation programs may have information about a variety of different opportunities.</a:t>
            </a:r>
          </a:p>
          <a:p>
            <a:pPr algn="l"/>
            <a:r>
              <a:rPr lang="en-US" dirty="0" smtClean="0">
                <a:effectLst/>
              </a:rPr>
              <a:t>Girl Scouts</a:t>
            </a:r>
          </a:p>
          <a:p>
            <a:pPr algn="l"/>
            <a:r>
              <a:rPr lang="en-US" dirty="0" smtClean="0">
                <a:effectLst/>
              </a:rPr>
              <a:t>Girls Incorporated</a:t>
            </a:r>
          </a:p>
          <a:p>
            <a:pPr algn="l"/>
            <a:r>
              <a:rPr lang="en-US" dirty="0" smtClean="0">
                <a:effectLst/>
              </a:rPr>
              <a:t>4-H </a:t>
            </a:r>
          </a:p>
          <a:p>
            <a:pPr algn="l"/>
            <a:r>
              <a:rPr lang="en-US" dirty="0" smtClean="0">
                <a:effectLst/>
              </a:rPr>
              <a:t>Key Club</a:t>
            </a:r>
          </a:p>
          <a:p>
            <a:pPr algn="l"/>
            <a:r>
              <a:rPr lang="en-US" dirty="0" smtClean="0">
                <a:effectLst/>
              </a:rPr>
              <a:t>Boys and Girls Clubs of America</a:t>
            </a:r>
          </a:p>
          <a:p>
            <a:pPr algn="l"/>
            <a:r>
              <a:rPr lang="en-US" dirty="0" smtClean="0">
                <a:effectLst/>
              </a:rPr>
              <a:t>YMCA</a:t>
            </a:r>
          </a:p>
          <a:p>
            <a:pPr algn="l"/>
            <a:r>
              <a:rPr lang="en-US" dirty="0" smtClean="0">
                <a:effectLst/>
              </a:rPr>
              <a:t>YWCA </a:t>
            </a:r>
          </a:p>
          <a:p>
            <a:pPr algn="l"/>
            <a:r>
              <a:rPr lang="en-US" u="none" dirty="0" smtClean="0">
                <a:effectLst/>
              </a:rPr>
              <a:t>Big Brothers, Big Sisters</a:t>
            </a:r>
          </a:p>
          <a:p>
            <a:pPr algn="l"/>
            <a:r>
              <a:rPr lang="en-US" dirty="0" smtClean="0">
                <a:effectLst/>
              </a:rPr>
              <a:t>Ask participants to provide their own examples at their schools</a:t>
            </a:r>
          </a:p>
          <a:p>
            <a:pPr algn="l"/>
            <a:endParaRPr lang="en-US" dirty="0" smtClean="0">
              <a:effectLst/>
            </a:endParaRPr>
          </a:p>
          <a:p>
            <a:pPr marL="0" marR="0" lvl="0" indent="0" algn="l" defTabSz="91437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30</a:t>
            </a:fld>
            <a:endParaRPr lang="en-US"/>
          </a:p>
        </p:txBody>
      </p:sp>
    </p:spTree>
    <p:extLst>
      <p:ext uri="{BB962C8B-B14F-4D97-AF65-F5344CB8AC3E}">
        <p14:creationId xmlns:p14="http://schemas.microsoft.com/office/powerpoint/2010/main" val="4086548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Giving students more opportunities to participate in the management of their own classrooms and schools builds their civic skills and attitudes.  Giving students a voice in school governance is a promising way to encourage all young people to engage civically.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if they are encouraging students to share their voice in addition or besides student council</a:t>
            </a:r>
          </a:p>
          <a:p>
            <a:r>
              <a:rPr lang="en-US" baseline="0" dirty="0" smtClean="0"/>
              <a:t>Look over the 3 strategies from ASCD article and discuss</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pPr/>
              <a:t>33</a:t>
            </a:fld>
            <a:endParaRPr lang="en-US"/>
          </a:p>
        </p:txBody>
      </p:sp>
    </p:spTree>
    <p:extLst>
      <p:ext uri="{BB962C8B-B14F-4D97-AF65-F5344CB8AC3E}">
        <p14:creationId xmlns:p14="http://schemas.microsoft.com/office/powerpoint/2010/main" val="2555300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Recent evidence indicates that simulations of voting, trials, legislative deliberation, and diplomacy in schools can lead to heightened political knowledge and interest.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iCivics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-organization founded by Justice Sandra Day O’Connor.  Provides a whole suite of games for civic learning as well as curriculum and professional development for teachers.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ysClr val="windowText" lastClr="000000"/>
                </a:solidFill>
                <a:effectLst/>
                <a:uLnTx/>
                <a:uFillTx/>
                <a:latin typeface="Franklin Gothic Book"/>
              </a:rPr>
              <a:t>Civic knowledge</a:t>
            </a:r>
            <a:r>
              <a:rPr kumimoji="0" lang="en-US" sz="2000" b="1" i="0" u="none" strike="noStrike" kern="0" cap="none" spc="0" normalizeH="0" baseline="0" noProof="0" dirty="0" smtClean="0">
                <a:ln>
                  <a:noFill/>
                </a:ln>
                <a:solidFill>
                  <a:sysClr val="windowText" lastClr="000000"/>
                </a:solidFill>
                <a:effectLst/>
                <a:uLnTx/>
                <a:uFillTx/>
                <a:latin typeface="Franklin Gothic Book"/>
              </a:rPr>
              <a:t>-structure of government, processes by which government passes laws and makes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ysClr val="windowText" lastClr="000000"/>
                </a:solidFill>
                <a:effectLst/>
                <a:uLnTx/>
                <a:uFillTx/>
                <a:latin typeface="Franklin Gothic Book"/>
              </a:rPr>
              <a:t>Civic skill</a:t>
            </a:r>
            <a:r>
              <a:rPr kumimoji="0" lang="en-US" sz="2000" b="1" i="0" u="none" strike="noStrike" kern="0" cap="none" spc="0" normalizeH="0" baseline="0" noProof="0" dirty="0" smtClean="0">
                <a:ln>
                  <a:noFill/>
                </a:ln>
                <a:solidFill>
                  <a:sysClr val="windowText" lastClr="000000"/>
                </a:solidFill>
                <a:effectLst/>
                <a:uLnTx/>
                <a:uFillTx/>
                <a:latin typeface="Franklin Gothic Book"/>
              </a:rPr>
              <a:t>s-speaking, listening, collaboration, community organizing, public advocacy, and the ability to gather and process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ysClr val="windowText" lastClr="000000"/>
                </a:solidFill>
                <a:effectLst/>
                <a:uLnTx/>
                <a:uFillTx/>
                <a:latin typeface="Franklin Gothic Book"/>
              </a:rPr>
              <a:t>Civic dispositions</a:t>
            </a:r>
            <a:r>
              <a:rPr kumimoji="0" lang="en-US" sz="2000" b="1" i="0" u="none" strike="noStrike" kern="0" cap="none" spc="0" normalizeH="0" baseline="0" noProof="0" dirty="0" smtClean="0">
                <a:ln>
                  <a:noFill/>
                </a:ln>
                <a:solidFill>
                  <a:sysClr val="windowText" lastClr="000000"/>
                </a:solidFill>
                <a:effectLst/>
                <a:uLnTx/>
                <a:uFillTx/>
                <a:latin typeface="Franklin Gothic Book"/>
              </a:rPr>
              <a:t>-concern for others’ rights and welfare, fairness, reasonable levels of trust, and a sense of public duty. </a:t>
            </a:r>
          </a:p>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88965-A6BB-4E93-8EC9-DE25180741C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45817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55C4A-CED9-4977-A68B-457F50E513F6}" type="slidenum">
              <a:rPr lang="en-US" smtClean="0"/>
              <a:pPr/>
              <a:t>38</a:t>
            </a:fld>
            <a:endParaRPr lang="en-US"/>
          </a:p>
        </p:txBody>
      </p:sp>
    </p:spTree>
    <p:extLst>
      <p:ext uri="{BB962C8B-B14F-4D97-AF65-F5344CB8AC3E}">
        <p14:creationId xmlns:p14="http://schemas.microsoft.com/office/powerpoint/2010/main" val="416810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54401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Have participants pull out EXCE  brochure from folder and go over it, answering the WH questions.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permits.</a:t>
            </a:r>
            <a:r>
              <a:rPr lang="en-US" baseline="0" dirty="0" smtClean="0"/>
              <a:t> Otherwise, something to take away.  </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pPr/>
              <a:t>41</a:t>
            </a:fld>
            <a:endParaRPr lang="en-US"/>
          </a:p>
        </p:txBody>
      </p:sp>
    </p:spTree>
    <p:extLst>
      <p:ext uri="{BB962C8B-B14F-4D97-AF65-F5344CB8AC3E}">
        <p14:creationId xmlns:p14="http://schemas.microsoft.com/office/powerpoint/2010/main" val="3215872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responses</a:t>
            </a:r>
          </a:p>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pPr/>
              <a:t>5</a:t>
            </a:fld>
            <a:endParaRPr lang="en-US"/>
          </a:p>
        </p:txBody>
      </p:sp>
    </p:spTree>
    <p:extLst>
      <p:ext uri="{BB962C8B-B14F-4D97-AF65-F5344CB8AC3E}">
        <p14:creationId xmlns:p14="http://schemas.microsoft.com/office/powerpoint/2010/main" val="70891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Tables will review the section of the Guardian of Democracy: Civic Mission of Schools Report and answer the scavenger hunt questions.  When finished reading hold up your hand and find another person who is finished and discuss the questions on the sheet.  </a:t>
            </a:r>
            <a:endParaRPr lang="en-US" dirty="0"/>
          </a:p>
        </p:txBody>
      </p:sp>
      <p:sp>
        <p:nvSpPr>
          <p:cNvPr id="4" name="Slide Number Placeholder 3"/>
          <p:cNvSpPr>
            <a:spLocks noGrp="1"/>
          </p:cNvSpPr>
          <p:nvPr>
            <p:ph type="sldNum" sz="quarter" idx="10"/>
          </p:nvPr>
        </p:nvSpPr>
        <p:spPr/>
        <p:txBody>
          <a:bodyPr/>
          <a:lstStyle/>
          <a:p>
            <a:fld id="{30655C4A-CED9-4977-A68B-457F50E513F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6503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362090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134943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423110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053622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3845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119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54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55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22103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64544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05452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1729893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948911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8674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A127C-2416-45E5-B3D3-435386D767D9}" type="datetimeFigureOut">
              <a:rPr lang="en-US" smtClean="0">
                <a:solidFill>
                  <a:srgbClr val="465E9C"/>
                </a:solidFill>
              </a:rPr>
              <a:pPr/>
              <a:t>5/6/2013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06878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C08AB846-3189-45A9-9DCE-EBC1799EE3A0}" type="slidenum">
              <a:rPr lang="en-US">
                <a:solidFill>
                  <a:prstClr val="white">
                    <a:lumMod val="65000"/>
                  </a:prstClr>
                </a:solidFill>
              </a:rPr>
              <a:pPr>
                <a:defRPr/>
              </a:pPr>
              <a:t>‹#›</a:t>
            </a:fld>
            <a:endParaRPr lang="en-US" dirty="0">
              <a:solidFill>
                <a:prstClr val="white">
                  <a:lumMod val="65000"/>
                </a:prstClr>
              </a:solidFill>
            </a:endParaRPr>
          </a:p>
        </p:txBody>
      </p:sp>
      <p:sp>
        <p:nvSpPr>
          <p:cNvPr id="5"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a:solidFill>
                <a:srgbClr val="465E9C"/>
              </a:solidFill>
            </a:endParaRPr>
          </a:p>
        </p:txBody>
      </p:sp>
    </p:spTree>
    <p:extLst>
      <p:ext uri="{BB962C8B-B14F-4D97-AF65-F5344CB8AC3E}">
        <p14:creationId xmlns:p14="http://schemas.microsoft.com/office/powerpoint/2010/main" val="2209319616"/>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DDAA57C9-37B8-4C82-9654-B9D36810F816}" type="slidenum">
              <a:rPr lang="en-US">
                <a:solidFill>
                  <a:prstClr val="white">
                    <a:lumMod val="65000"/>
                  </a:prstClr>
                </a:solidFill>
              </a:rPr>
              <a:pPr>
                <a:defRPr/>
              </a:pPr>
              <a:t>‹#›</a:t>
            </a:fld>
            <a:endParaRPr lang="en-US" dirty="0">
              <a:solidFill>
                <a:prstClr val="white">
                  <a:lumMod val="65000"/>
                </a:prstClr>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465E9C"/>
              </a:solidFill>
            </a:endParaRPr>
          </a:p>
        </p:txBody>
      </p:sp>
    </p:spTree>
    <p:extLst>
      <p:ext uri="{BB962C8B-B14F-4D97-AF65-F5344CB8AC3E}">
        <p14:creationId xmlns:p14="http://schemas.microsoft.com/office/powerpoint/2010/main" val="256432652"/>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5" name="Footer Placeholder 4"/>
          <p:cNvSpPr>
            <a:spLocks noGrp="1"/>
          </p:cNvSpPr>
          <p:nvPr>
            <p:ph type="ftr" sz="quarter" idx="11"/>
          </p:nvPr>
        </p:nvSpPr>
        <p:spPr/>
        <p:txBody>
          <a:bodyPr/>
          <a:lstStyle/>
          <a:p>
            <a:endParaRPr lang="en-US">
              <a:solidFill>
                <a:srgbClr val="00206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197D0A7-85BF-47AA-A08F-AB26392569A4}" type="slidenum">
              <a:rPr lang="en-US" smtClean="0">
                <a:solidFill>
                  <a:srgbClr val="002060"/>
                </a:solidFill>
              </a:rPr>
              <a:pPr/>
              <a:t>‹#›</a:t>
            </a:fld>
            <a:endParaRPr lang="en-US">
              <a:solidFill>
                <a:srgbClr val="002060"/>
              </a:solidFill>
            </a:endParaRPr>
          </a:p>
        </p:txBody>
      </p:sp>
    </p:spTree>
    <p:extLst>
      <p:ext uri="{BB962C8B-B14F-4D97-AF65-F5344CB8AC3E}">
        <p14:creationId xmlns:p14="http://schemas.microsoft.com/office/powerpoint/2010/main" val="288454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5" name="Footer Placeholder 4"/>
          <p:cNvSpPr>
            <a:spLocks noGrp="1"/>
          </p:cNvSpPr>
          <p:nvPr>
            <p:ph type="ftr" sz="quarter" idx="11"/>
          </p:nvPr>
        </p:nvSpPr>
        <p:spPr/>
        <p:txBody>
          <a:bodyPr/>
          <a:lstStyle/>
          <a:p>
            <a:endParaRPr lang="en-US">
              <a:solidFill>
                <a:srgbClr val="002060"/>
              </a:solidFill>
            </a:endParaRPr>
          </a:p>
        </p:txBody>
      </p:sp>
      <p:sp>
        <p:nvSpPr>
          <p:cNvPr id="6" name="Slide Number Placeholder 5"/>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3543503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8" name="Slide Number Placeholder 7"/>
          <p:cNvSpPr>
            <a:spLocks noGrp="1"/>
          </p:cNvSpPr>
          <p:nvPr>
            <p:ph type="sldNum" sz="quarter" idx="11"/>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
        <p:nvSpPr>
          <p:cNvPr id="9" name="Footer Placeholder 8"/>
          <p:cNvSpPr>
            <a:spLocks noGrp="1"/>
          </p:cNvSpPr>
          <p:nvPr>
            <p:ph type="ftr" sz="quarter" idx="12"/>
          </p:nvPr>
        </p:nvSpPr>
        <p:spPr/>
        <p:txBody>
          <a:bodyPr/>
          <a:lstStyle/>
          <a:p>
            <a:endParaRPr lang="en-US">
              <a:solidFill>
                <a:srgbClr val="002060"/>
              </a:solidFill>
            </a:endParaRPr>
          </a:p>
        </p:txBody>
      </p:sp>
    </p:spTree>
    <p:extLst>
      <p:ext uri="{BB962C8B-B14F-4D97-AF65-F5344CB8AC3E}">
        <p14:creationId xmlns:p14="http://schemas.microsoft.com/office/powerpoint/2010/main" val="757458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6" name="Footer Placeholder 5"/>
          <p:cNvSpPr>
            <a:spLocks noGrp="1"/>
          </p:cNvSpPr>
          <p:nvPr>
            <p:ph type="ftr" sz="quarter" idx="11"/>
          </p:nvPr>
        </p:nvSpPr>
        <p:spPr/>
        <p:txBody>
          <a:bodyPr/>
          <a:lstStyle/>
          <a:p>
            <a:endParaRPr lang="en-US">
              <a:solidFill>
                <a:srgbClr val="002060"/>
              </a:solidFill>
            </a:endParaRPr>
          </a:p>
        </p:txBody>
      </p:sp>
      <p:sp>
        <p:nvSpPr>
          <p:cNvPr id="7" name="Slide Number Placeholder 6"/>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3258725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8" name="Footer Placeholder 7"/>
          <p:cNvSpPr>
            <a:spLocks noGrp="1"/>
          </p:cNvSpPr>
          <p:nvPr>
            <p:ph type="ftr" sz="quarter" idx="11"/>
          </p:nvPr>
        </p:nvSpPr>
        <p:spPr/>
        <p:txBody>
          <a:bodyPr/>
          <a:lstStyle/>
          <a:p>
            <a:endParaRPr lang="en-US">
              <a:solidFill>
                <a:srgbClr val="002060"/>
              </a:solidFill>
            </a:endParaRPr>
          </a:p>
        </p:txBody>
      </p:sp>
      <p:sp>
        <p:nvSpPr>
          <p:cNvPr id="9" name="Slide Number Placeholder 8"/>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258285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A127C-2416-45E5-B3D3-435386D767D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2343331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4" name="Footer Placeholder 3"/>
          <p:cNvSpPr>
            <a:spLocks noGrp="1"/>
          </p:cNvSpPr>
          <p:nvPr>
            <p:ph type="ftr" sz="quarter" idx="11"/>
          </p:nvPr>
        </p:nvSpPr>
        <p:spPr/>
        <p:txBody>
          <a:bodyPr/>
          <a:lstStyle/>
          <a:p>
            <a:endParaRPr lang="en-US">
              <a:solidFill>
                <a:srgbClr val="002060"/>
              </a:solidFill>
            </a:endParaRPr>
          </a:p>
        </p:txBody>
      </p:sp>
      <p:sp>
        <p:nvSpPr>
          <p:cNvPr id="5" name="Slide Number Placeholder 4"/>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2252768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3" name="Footer Placeholder 2"/>
          <p:cNvSpPr>
            <a:spLocks noGrp="1"/>
          </p:cNvSpPr>
          <p:nvPr>
            <p:ph type="ftr" sz="quarter" idx="11"/>
          </p:nvPr>
        </p:nvSpPr>
        <p:spPr/>
        <p:txBody>
          <a:bodyPr/>
          <a:lstStyle/>
          <a:p>
            <a:endParaRPr lang="en-US">
              <a:solidFill>
                <a:srgbClr val="002060"/>
              </a:solidFill>
            </a:endParaRPr>
          </a:p>
        </p:txBody>
      </p:sp>
      <p:sp>
        <p:nvSpPr>
          <p:cNvPr id="4" name="Slide Number Placeholder 3"/>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3069739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6" name="Footer Placeholder 5"/>
          <p:cNvSpPr>
            <a:spLocks noGrp="1"/>
          </p:cNvSpPr>
          <p:nvPr>
            <p:ph type="ftr" sz="quarter" idx="11"/>
          </p:nvPr>
        </p:nvSpPr>
        <p:spPr/>
        <p:txBody>
          <a:bodyPr/>
          <a:lstStyle/>
          <a:p>
            <a:endParaRPr lang="en-US">
              <a:solidFill>
                <a:srgbClr val="002060"/>
              </a:solidFill>
            </a:endParaRPr>
          </a:p>
        </p:txBody>
      </p:sp>
      <p:sp>
        <p:nvSpPr>
          <p:cNvPr id="7" name="Slide Number Placeholder 6"/>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7583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6" name="Footer Placeholder 5"/>
          <p:cNvSpPr>
            <a:spLocks noGrp="1"/>
          </p:cNvSpPr>
          <p:nvPr>
            <p:ph type="ftr" sz="quarter" idx="11"/>
          </p:nvPr>
        </p:nvSpPr>
        <p:spPr/>
        <p:txBody>
          <a:bodyPr/>
          <a:lstStyle/>
          <a:p>
            <a:endParaRPr lang="en-US">
              <a:solidFill>
                <a:srgbClr val="00206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197D0A7-85BF-47AA-A08F-AB26392569A4}" type="slidenum">
              <a:rPr lang="en-US" smtClean="0">
                <a:solidFill>
                  <a:srgbClr val="002060"/>
                </a:solidFill>
              </a:rPr>
              <a:pPr/>
              <a:t>‹#›</a:t>
            </a:fld>
            <a:endParaRPr lang="en-US">
              <a:solidFill>
                <a:srgbClr val="00206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60335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5" name="Footer Placeholder 4"/>
          <p:cNvSpPr>
            <a:spLocks noGrp="1"/>
          </p:cNvSpPr>
          <p:nvPr>
            <p:ph type="ftr" sz="quarter" idx="11"/>
          </p:nvPr>
        </p:nvSpPr>
        <p:spPr/>
        <p:txBody>
          <a:bodyPr/>
          <a:lstStyle/>
          <a:p>
            <a:endParaRPr lang="en-US">
              <a:solidFill>
                <a:srgbClr val="002060"/>
              </a:solidFill>
            </a:endParaRPr>
          </a:p>
        </p:txBody>
      </p:sp>
      <p:sp>
        <p:nvSpPr>
          <p:cNvPr id="6" name="Slide Number Placeholder 5"/>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4273924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474B9-5683-4679-8CB7-975425851404}" type="datetimeFigureOut">
              <a:rPr lang="en-US" smtClean="0">
                <a:solidFill>
                  <a:srgbClr val="002060"/>
                </a:solidFill>
              </a:rPr>
              <a:pPr/>
              <a:t>5/6/2013</a:t>
            </a:fld>
            <a:endParaRPr lang="en-US">
              <a:solidFill>
                <a:srgbClr val="002060"/>
              </a:solidFill>
            </a:endParaRPr>
          </a:p>
        </p:txBody>
      </p:sp>
      <p:sp>
        <p:nvSpPr>
          <p:cNvPr id="5" name="Footer Placeholder 4"/>
          <p:cNvSpPr>
            <a:spLocks noGrp="1"/>
          </p:cNvSpPr>
          <p:nvPr>
            <p:ph type="ftr" sz="quarter" idx="11"/>
          </p:nvPr>
        </p:nvSpPr>
        <p:spPr/>
        <p:txBody>
          <a:bodyPr/>
          <a:lstStyle/>
          <a:p>
            <a:endParaRPr lang="en-US">
              <a:solidFill>
                <a:srgbClr val="002060"/>
              </a:solidFill>
            </a:endParaRPr>
          </a:p>
        </p:txBody>
      </p:sp>
      <p:sp>
        <p:nvSpPr>
          <p:cNvPr id="6" name="Slide Number Placeholder 5"/>
          <p:cNvSpPr>
            <a:spLocks noGrp="1"/>
          </p:cNvSpPr>
          <p:nvPr>
            <p:ph type="sldNum" sz="quarter" idx="12"/>
          </p:nvPr>
        </p:nvSpPr>
        <p:spPr/>
        <p:txBody>
          <a:bodyPr/>
          <a:lstStyle/>
          <a:p>
            <a:fld id="{6197D0A7-85BF-47AA-A08F-AB26392569A4}"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26098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2A127C-2416-45E5-B3D3-435386D767D9}"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173631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2A127C-2416-45E5-B3D3-435386D767D9}"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148239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A127C-2416-45E5-B3D3-435386D767D9}"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127819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A127C-2416-45E5-B3D3-435386D767D9}"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357452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A127C-2416-45E5-B3D3-435386D767D9}"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296621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A127C-2416-45E5-B3D3-435386D767D9}"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8D627-918F-4B14-BEFC-4BCC3CA3AF6D}" type="slidenum">
              <a:rPr lang="en-US" smtClean="0"/>
              <a:pPr/>
              <a:t>‹#›</a:t>
            </a:fld>
            <a:endParaRPr lang="en-US"/>
          </a:p>
        </p:txBody>
      </p:sp>
    </p:spTree>
    <p:extLst>
      <p:ext uri="{BB962C8B-B14F-4D97-AF65-F5344CB8AC3E}">
        <p14:creationId xmlns:p14="http://schemas.microsoft.com/office/powerpoint/2010/main" val="49789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A127C-2416-45E5-B3D3-435386D767D9}" type="datetimeFigureOut">
              <a:rPr lang="en-US" smtClean="0"/>
              <a:pPr/>
              <a:t>5/6/2013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8D627-918F-4B14-BEFC-4BCC3CA3AF6D}" type="slidenum">
              <a:rPr lang="en-US" smtClean="0"/>
              <a:pPr/>
              <a:t>‹#›</a:t>
            </a:fld>
            <a:endParaRPr lang="en-US"/>
          </a:p>
        </p:txBody>
      </p:sp>
    </p:spTree>
    <p:extLst>
      <p:ext uri="{BB962C8B-B14F-4D97-AF65-F5344CB8AC3E}">
        <p14:creationId xmlns:p14="http://schemas.microsoft.com/office/powerpoint/2010/main" val="427005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72A127C-2416-45E5-B3D3-435386D767D9}" type="datetimeFigureOut">
              <a:rPr lang="en-US" smtClean="0">
                <a:solidFill>
                  <a:srgbClr val="465E9C"/>
                </a:solidFill>
              </a:rPr>
              <a:pPr/>
              <a:t>5/6/2013</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B48D627-918F-4B14-BEFC-4BCC3CA3AF6D}"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677940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solidFill>
                  <a:srgbClr val="002060"/>
                </a:solidFill>
              </a:rPr>
              <a:pPr/>
              <a:t>May 6, 2013</a:t>
            </a:fld>
            <a:endParaRPr lang="en-US" dirty="0">
              <a:solidFill>
                <a:srgbClr val="00206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C00000"/>
                </a:solidFill>
              </a:rPr>
              <a:pPr/>
              <a:t>‹#›</a:t>
            </a:fld>
            <a:endParaRPr lang="en-US" dirty="0">
              <a:solidFill>
                <a:srgbClr val="C00000"/>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145621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ohn.Balentine@azed.gov" TargetMode="External"/><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hyperlink" Target="mailto:trwelsh@mpsaz.org" TargetMode="External"/><Relationship Id="rId5" Type="http://schemas.openxmlformats.org/officeDocument/2006/relationships/image" Target="../media/image8.wmf"/><Relationship Id="rId10" Type="http://schemas.openxmlformats.org/officeDocument/2006/relationships/hyperlink" Target="mailto:jwiser@citizenshipcounts.org" TargetMode="External"/><Relationship Id="rId4" Type="http://schemas.openxmlformats.org/officeDocument/2006/relationships/image" Target="../media/image7.wmf"/><Relationship Id="rId9" Type="http://schemas.openxmlformats.org/officeDocument/2006/relationships/hyperlink" Target="mailto:Kurt.Parks@azed.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civicmission.s3.amazonaws.com/118/f0/5/171/1/Guardian-of-Democracy-report.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loc.gov/teacher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azed.gov/standards-practices/academic-standards/social-stud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con.org/sourcefiles/democracy.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civicmission.s3.amazonaws.com/118/f0/5/171/1/Guardian-of-Democracy-report.pdf"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civicmission.s3.amazonaws.com/118/f0/5/171/1/Guardian-of-Democracy-report.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civicmission.s3.amazonaws.com/118/f0/5/171/1/Guardian-of-Democracy-report.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civicmission.s3.amazonaws.com/118/f0/5/171/1/Guardian-of-Democracy-report.pdf"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ascd.org/ascd-express/vol8/811-chan.aspx"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civicmission.s3.amazonaws.com/118/f0/5/171/1/Guardian-of-Democracy-report.pdf"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www.azed.gov/civicengagemen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hyperlink" Target="http://www.azed.gov/azcommoncore/" TargetMode="External"/><Relationship Id="rId13" Type="http://schemas.openxmlformats.org/officeDocument/2006/relationships/hyperlink" Target="http://www.loc.gov/teachers/" TargetMode="External"/><Relationship Id="rId3" Type="http://schemas.openxmlformats.org/officeDocument/2006/relationships/hyperlink" Target="http://www.ascd.org/ascd-express/vol8/811-chan.aspx" TargetMode="External"/><Relationship Id="rId7" Type="http://schemas.openxmlformats.org/officeDocument/2006/relationships/hyperlink" Target="http://www.studentsatthecenter.org/papers/motivation-engagement-and-student-voice" TargetMode="External"/><Relationship Id="rId12" Type="http://schemas.openxmlformats.org/officeDocument/2006/relationships/hyperlink" Target="http://www.icivics.org/"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dc.cod.edu/essai/vol9/iss1/27" TargetMode="External"/><Relationship Id="rId11" Type="http://schemas.openxmlformats.org/officeDocument/2006/relationships/hyperlink" Target="http://m.mobistro.com/citizenshipcounts" TargetMode="External"/><Relationship Id="rId5" Type="http://schemas.openxmlformats.org/officeDocument/2006/relationships/hyperlink" Target="http://commoncore.lacoe.edu/documents/preparing_students_civic_education_connections.pdf" TargetMode="External"/><Relationship Id="rId10" Type="http://schemas.openxmlformats.org/officeDocument/2006/relationships/hyperlink" Target="http://www.azflse.org/" TargetMode="External"/><Relationship Id="rId4" Type="http://schemas.openxmlformats.org/officeDocument/2006/relationships/hyperlink" Target="http://civicmission.s3.amazonaws.com/118/f0/5/171/1/Guardian-of-Democracy-report.pdf" TargetMode="External"/><Relationship Id="rId9" Type="http://schemas.openxmlformats.org/officeDocument/2006/relationships/hyperlink" Target="http://www.azed.gov/standards-practices/academic-standards/social-studies/" TargetMode="External"/><Relationship Id="rId14" Type="http://schemas.openxmlformats.org/officeDocument/2006/relationships/hyperlink" Target="http://www.procon.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81400"/>
            <a:ext cx="3719195" cy="914400"/>
          </a:xfrm>
          <a:prstGeom prst="rect">
            <a:avLst/>
          </a:prstGeom>
          <a:noFill/>
          <a:ln>
            <a:noFill/>
          </a:ln>
        </p:spPr>
      </p:pic>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308419"/>
            <a:ext cx="2819400" cy="990600"/>
          </a:xfrm>
          <a:prstGeom prst="rect">
            <a:avLst/>
          </a:prstGeom>
          <a:noFill/>
          <a:ln>
            <a:noFill/>
          </a:ln>
        </p:spPr>
      </p:pic>
      <p:pic>
        <p:nvPicPr>
          <p:cNvPr id="16" name="Picture 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1657" y="3886200"/>
            <a:ext cx="2667000" cy="838200"/>
          </a:xfrm>
          <a:prstGeom prst="rect">
            <a:avLst/>
          </a:prstGeom>
          <a:noFill/>
          <a:ln>
            <a:noFill/>
          </a:ln>
        </p:spPr>
      </p:pic>
      <p:pic>
        <p:nvPicPr>
          <p:cNvPr id="17" name="Pictur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715000"/>
            <a:ext cx="2514600" cy="533400"/>
          </a:xfrm>
          <a:prstGeom prst="rect">
            <a:avLst/>
          </a:prstGeom>
          <a:noFill/>
          <a:ln>
            <a:noFill/>
          </a:ln>
        </p:spPr>
      </p:pic>
      <p:pic>
        <p:nvPicPr>
          <p:cNvPr id="1026" name="Picture 2" descr="C:\Users\jbalent\AppData\Local\Microsoft\Windows\Temporary Internet Files\Content.Outlook\64LOZON4\Civic Engagement no text.png"/>
          <p:cNvPicPr>
            <a:picLocks noChangeAspect="1" noChangeArrowheads="1"/>
          </p:cNvPicPr>
          <p:nvPr/>
        </p:nvPicPr>
        <p:blipFill>
          <a:blip r:embed="rId7" cstate="print"/>
          <a:srcRect/>
          <a:stretch>
            <a:fillRect/>
          </a:stretch>
        </p:blipFill>
        <p:spPr bwMode="auto">
          <a:xfrm>
            <a:off x="0" y="-152400"/>
            <a:ext cx="9144000" cy="3652600"/>
          </a:xfrm>
          <a:prstGeom prst="rect">
            <a:avLst/>
          </a:prstGeom>
          <a:noFill/>
        </p:spPr>
      </p:pic>
      <p:sp>
        <p:nvSpPr>
          <p:cNvPr id="10" name="TextBox 9"/>
          <p:cNvSpPr txBox="1"/>
          <p:nvPr/>
        </p:nvSpPr>
        <p:spPr>
          <a:xfrm>
            <a:off x="0" y="3352800"/>
            <a:ext cx="9144000" cy="461665"/>
          </a:xfrm>
          <a:prstGeom prst="rect">
            <a:avLst/>
          </a:prstGeom>
          <a:noFill/>
        </p:spPr>
        <p:txBody>
          <a:bodyPr wrap="square" rtlCol="0">
            <a:spAutoFit/>
          </a:bodyPr>
          <a:lstStyle/>
          <a:p>
            <a:pPr algn="ctr"/>
            <a:r>
              <a:rPr lang="en-US" sz="2400" b="1" i="1" dirty="0" smtClean="0"/>
              <a:t>PRESENTED BY</a:t>
            </a:r>
            <a:endParaRPr lang="en-US" sz="2400" b="1" i="1" dirty="0"/>
          </a:p>
        </p:txBody>
      </p:sp>
      <p:sp>
        <p:nvSpPr>
          <p:cNvPr id="11" name="TextBox 10"/>
          <p:cNvSpPr txBox="1"/>
          <p:nvPr/>
        </p:nvSpPr>
        <p:spPr>
          <a:xfrm>
            <a:off x="571500" y="0"/>
            <a:ext cx="8001000" cy="3354765"/>
          </a:xfrm>
          <a:prstGeom prst="rect">
            <a:avLst/>
          </a:prstGeom>
          <a:noFill/>
        </p:spPr>
        <p:txBody>
          <a:bodyPr wrap="square" rtlCol="0">
            <a:spAutoFit/>
          </a:bodyPr>
          <a:lstStyle/>
          <a:p>
            <a:pPr algn="ctr"/>
            <a:r>
              <a:rPr lang="en-US" sz="2400" dirty="0" smtClean="0"/>
              <a:t>	</a:t>
            </a:r>
            <a:r>
              <a:rPr lang="en-US" sz="3600" b="1" dirty="0" smtClean="0"/>
              <a:t>Raising Student Civic Literacy </a:t>
            </a:r>
          </a:p>
          <a:p>
            <a:pPr algn="ctr"/>
            <a:endParaRPr lang="en-US" sz="3600" b="1" dirty="0" smtClean="0"/>
          </a:p>
          <a:p>
            <a:pPr algn="ctr"/>
            <a:r>
              <a:rPr lang="en-US" sz="3600" b="1" dirty="0" smtClean="0"/>
              <a:t>	in the </a:t>
            </a:r>
          </a:p>
          <a:p>
            <a:pPr algn="ctr"/>
            <a:r>
              <a:rPr lang="en-US" sz="3600" b="1" dirty="0"/>
              <a:t> </a:t>
            </a:r>
            <a:r>
              <a:rPr lang="en-US" sz="3600" b="1" dirty="0" smtClean="0"/>
              <a:t>           </a:t>
            </a:r>
          </a:p>
          <a:p>
            <a:pPr algn="ctr"/>
            <a:r>
              <a:rPr lang="en-US" sz="3600" b="1" dirty="0" smtClean="0"/>
              <a:t>           Common Core Era</a:t>
            </a:r>
          </a:p>
          <a:p>
            <a:pPr algn="ctr"/>
            <a:r>
              <a:rPr lang="en-US" sz="3200" b="1" dirty="0" smtClean="0"/>
              <a:t>          </a:t>
            </a:r>
            <a:endParaRPr lang="en-US" sz="3200" b="1" dirty="0"/>
          </a:p>
        </p:txBody>
      </p:sp>
      <p:sp>
        <p:nvSpPr>
          <p:cNvPr id="3" name="TextBox 2"/>
          <p:cNvSpPr txBox="1"/>
          <p:nvPr/>
        </p:nvSpPr>
        <p:spPr>
          <a:xfrm>
            <a:off x="778751" y="4572000"/>
            <a:ext cx="3717049" cy="923330"/>
          </a:xfrm>
          <a:prstGeom prst="rect">
            <a:avLst/>
          </a:prstGeom>
          <a:noFill/>
        </p:spPr>
        <p:txBody>
          <a:bodyPr wrap="square" rtlCol="0">
            <a:spAutoFit/>
          </a:bodyPr>
          <a:lstStyle/>
          <a:p>
            <a:pPr algn="just"/>
            <a:r>
              <a:rPr lang="en-US" dirty="0" smtClean="0">
                <a:hlinkClick r:id="rId8"/>
              </a:rPr>
              <a:t>John.Balentine@azed.gov</a:t>
            </a:r>
            <a:endParaRPr lang="en-US" dirty="0" smtClean="0"/>
          </a:p>
          <a:p>
            <a:pPr algn="just"/>
            <a:r>
              <a:rPr lang="en-US" dirty="0" smtClean="0">
                <a:hlinkClick r:id="rId9"/>
              </a:rPr>
              <a:t>Kurt.Parks@azed.gov</a:t>
            </a:r>
            <a:endParaRPr lang="en-US" dirty="0" smtClean="0"/>
          </a:p>
          <a:p>
            <a:pPr algn="just"/>
            <a:endParaRPr lang="en-US" dirty="0"/>
          </a:p>
        </p:txBody>
      </p:sp>
      <p:sp>
        <p:nvSpPr>
          <p:cNvPr id="14" name="TextBox 13"/>
          <p:cNvSpPr txBox="1"/>
          <p:nvPr/>
        </p:nvSpPr>
        <p:spPr>
          <a:xfrm>
            <a:off x="5731751" y="4771072"/>
            <a:ext cx="3717049" cy="1477328"/>
          </a:xfrm>
          <a:prstGeom prst="rect">
            <a:avLst/>
          </a:prstGeom>
          <a:noFill/>
        </p:spPr>
        <p:txBody>
          <a:bodyPr wrap="square" rtlCol="0">
            <a:spAutoFit/>
          </a:bodyPr>
          <a:lstStyle/>
          <a:p>
            <a:pPr algn="just"/>
            <a:r>
              <a:rPr lang="en-US" dirty="0" smtClean="0"/>
              <a:t>Jeffrey Wiser </a:t>
            </a:r>
          </a:p>
          <a:p>
            <a:pPr algn="just"/>
            <a:r>
              <a:rPr lang="en-US" dirty="0" smtClean="0">
                <a:hlinkClick r:id="rId10"/>
              </a:rPr>
              <a:t>jwiser@citizenshipcounts.org</a:t>
            </a:r>
            <a:endParaRPr lang="en-US" dirty="0" smtClean="0"/>
          </a:p>
          <a:p>
            <a:pPr algn="just"/>
            <a:endParaRPr lang="en-US" dirty="0" smtClean="0"/>
          </a:p>
          <a:p>
            <a:pPr algn="just"/>
            <a:endParaRPr lang="en-US" dirty="0" smtClean="0"/>
          </a:p>
          <a:p>
            <a:pPr algn="just"/>
            <a:endParaRPr lang="en-US" dirty="0"/>
          </a:p>
        </p:txBody>
      </p:sp>
      <p:sp>
        <p:nvSpPr>
          <p:cNvPr id="19" name="TextBox 18"/>
          <p:cNvSpPr txBox="1"/>
          <p:nvPr/>
        </p:nvSpPr>
        <p:spPr>
          <a:xfrm>
            <a:off x="5731751" y="6248400"/>
            <a:ext cx="3717049" cy="1200329"/>
          </a:xfrm>
          <a:prstGeom prst="rect">
            <a:avLst/>
          </a:prstGeom>
          <a:noFill/>
        </p:spPr>
        <p:txBody>
          <a:bodyPr wrap="square" rtlCol="0">
            <a:spAutoFit/>
          </a:bodyPr>
          <a:lstStyle/>
          <a:p>
            <a:pPr algn="just"/>
            <a:r>
              <a:rPr lang="en-US" dirty="0" smtClean="0"/>
              <a:t>Terri Welsh</a:t>
            </a:r>
          </a:p>
          <a:p>
            <a:pPr algn="just"/>
            <a:r>
              <a:rPr lang="en-US" dirty="0" smtClean="0">
                <a:hlinkClick r:id="rId11"/>
              </a:rPr>
              <a:t>trwelsh@mpsaz.org</a:t>
            </a:r>
            <a:endParaRPr lang="en-US" dirty="0" smtClean="0"/>
          </a:p>
          <a:p>
            <a:pPr algn="just"/>
            <a:endParaRPr lang="en-US" dirty="0" smtClean="0"/>
          </a:p>
          <a:p>
            <a:pPr algn="just"/>
            <a:endParaRPr lang="en-US" dirty="0"/>
          </a:p>
        </p:txBody>
      </p:sp>
      <p:sp>
        <p:nvSpPr>
          <p:cNvPr id="20" name="TextBox 19"/>
          <p:cNvSpPr txBox="1"/>
          <p:nvPr/>
        </p:nvSpPr>
        <p:spPr>
          <a:xfrm>
            <a:off x="838200" y="6248400"/>
            <a:ext cx="3717049" cy="1200329"/>
          </a:xfrm>
          <a:prstGeom prst="rect">
            <a:avLst/>
          </a:prstGeom>
          <a:noFill/>
        </p:spPr>
        <p:txBody>
          <a:bodyPr wrap="square" rtlCol="0">
            <a:spAutoFit/>
          </a:bodyPr>
          <a:lstStyle/>
          <a:p>
            <a:pPr algn="just"/>
            <a:r>
              <a:rPr lang="en-US" dirty="0" smtClean="0"/>
              <a:t>Terri Welsh</a:t>
            </a:r>
          </a:p>
          <a:p>
            <a:pPr algn="just"/>
            <a:r>
              <a:rPr lang="en-US" dirty="0" smtClean="0">
                <a:hlinkClick r:id="rId11"/>
              </a:rPr>
              <a:t>trwelsh@mpsaz.org</a:t>
            </a:r>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92916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SOLUTIONS </a:t>
            </a:r>
            <a:br>
              <a:rPr lang="en-US" b="1" dirty="0" smtClean="0"/>
            </a:br>
            <a:r>
              <a:rPr lang="en-US" b="1" dirty="0" smtClean="0"/>
              <a:t>TO THE PROBLEM</a:t>
            </a:r>
            <a:endParaRPr lang="en-US" b="1" dirty="0"/>
          </a:p>
        </p:txBody>
      </p:sp>
      <p:pic>
        <p:nvPicPr>
          <p:cNvPr id="1026" name="Picture 2" descr="C:\Users\jbalent\AppData\Local\Microsoft\Windows\Temporary Internet Files\Content.IE5\CJQMULBQ\MC910216361[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514600"/>
            <a:ext cx="4136491"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7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75782"/>
            <a:ext cx="5334000" cy="557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971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685800"/>
            <a:ext cx="3886200" cy="4401205"/>
          </a:xfrm>
          <a:prstGeom prst="rect">
            <a:avLst/>
          </a:prstGeom>
        </p:spPr>
        <p:txBody>
          <a:bodyPr wrap="square">
            <a:spAutoFit/>
          </a:bodyPr>
          <a:lstStyle/>
          <a:p>
            <a:pPr algn="ctr"/>
            <a:r>
              <a:rPr lang="en-US" sz="4000" b="1" dirty="0" smtClean="0">
                <a:solidFill>
                  <a:srgbClr val="002060"/>
                </a:solidFill>
                <a:latin typeface="Arial Black" pitchFamily="34" charset="0"/>
              </a:rPr>
              <a:t>THE </a:t>
            </a:r>
          </a:p>
          <a:p>
            <a:pPr algn="ctr"/>
            <a:r>
              <a:rPr lang="en-US" sz="4000" b="1" dirty="0" smtClean="0">
                <a:solidFill>
                  <a:srgbClr val="002060"/>
                </a:solidFill>
                <a:latin typeface="Arial Black" pitchFamily="34" charset="0"/>
              </a:rPr>
              <a:t>SIX </a:t>
            </a:r>
          </a:p>
          <a:p>
            <a:pPr algn="ctr"/>
            <a:r>
              <a:rPr lang="en-US" sz="4000" b="1" dirty="0" smtClean="0">
                <a:solidFill>
                  <a:srgbClr val="002060"/>
                </a:solidFill>
                <a:latin typeface="Arial Black" pitchFamily="34" charset="0"/>
              </a:rPr>
              <a:t>PROVEN PRACTICES </a:t>
            </a:r>
          </a:p>
          <a:p>
            <a:pPr algn="ctr"/>
            <a:r>
              <a:rPr lang="en-US" sz="4000" b="1" dirty="0" smtClean="0">
                <a:solidFill>
                  <a:srgbClr val="002060"/>
                </a:solidFill>
                <a:latin typeface="Arial Black" pitchFamily="34" charset="0"/>
              </a:rPr>
              <a:t>IN </a:t>
            </a:r>
          </a:p>
          <a:p>
            <a:pPr algn="ctr"/>
            <a:r>
              <a:rPr lang="en-US" sz="4000" b="1" dirty="0" smtClean="0">
                <a:solidFill>
                  <a:srgbClr val="002060"/>
                </a:solidFill>
                <a:latin typeface="Arial Black" pitchFamily="34" charset="0"/>
              </a:rPr>
              <a:t>CIVIC LEARNING</a:t>
            </a:r>
            <a:endParaRPr lang="en-US" sz="4000" dirty="0">
              <a:solidFill>
                <a:srgbClr val="002060"/>
              </a:solidFill>
              <a:latin typeface="Arial Black" pitchFamily="34" charset="0"/>
            </a:endParaRPr>
          </a:p>
        </p:txBody>
      </p:sp>
      <p:pic>
        <p:nvPicPr>
          <p:cNvPr id="5" name="Picture 4" descr="C:\Users\jbalent\AppData\Local\Microsoft\Windows\Temporary Internet Files\Content.IE5\XY9Z5BNZ\MP9004101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156" y="4886156"/>
            <a:ext cx="1191541" cy="981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598" y="3085961"/>
            <a:ext cx="1425602" cy="101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jbalent\AppData\Local\Microsoft\Windows\Temporary Internet Files\Content.IE5\CC91RQNG\MP90038534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0863" y="4834362"/>
            <a:ext cx="1016278" cy="1033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847556"/>
            <a:ext cx="1094556" cy="129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jbalent\AppData\Local\Microsoft\Windows\Temporary Internet Files\Content.IE5\NXFCF63W\MP900401101[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227"/>
          <a:stretch/>
        </p:blipFill>
        <p:spPr bwMode="auto">
          <a:xfrm>
            <a:off x="1524000" y="771356"/>
            <a:ext cx="1030409" cy="1571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balent\AppData\Local\Microsoft\Windows\Temporary Internet Files\Content.Outlook\REVM7H2L\Service Learning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3249380"/>
            <a:ext cx="2386581" cy="78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0" y="5715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Arial Black"/>
                <a:ea typeface="+mj-ea"/>
                <a:cs typeface="+mj-cs"/>
              </a:rPr>
              <a:t>Proven Practice #1</a:t>
            </a:r>
            <a:br>
              <a:rPr kumimoji="0" lang="en-US" sz="4400" b="0" i="0" u="none" strike="noStrike" kern="1200" cap="none" spc="0" normalizeH="0" baseline="0" noProof="0" dirty="0" smtClean="0">
                <a:ln>
                  <a:noFill/>
                </a:ln>
                <a:solidFill>
                  <a:srgbClr val="002060"/>
                </a:solidFill>
                <a:effectLst/>
                <a:uLnTx/>
                <a:uFillTx/>
                <a:latin typeface="Arial Black"/>
                <a:ea typeface="+mj-ea"/>
                <a:cs typeface="+mj-cs"/>
              </a:rPr>
            </a:br>
            <a:endParaRPr kumimoji="0" lang="en-US" sz="3100" b="0" i="1" u="none" strike="noStrike" kern="1200" cap="none" spc="0" normalizeH="0" baseline="0" noProof="0" dirty="0">
              <a:ln>
                <a:noFill/>
              </a:ln>
              <a:solidFill>
                <a:srgbClr val="002060"/>
              </a:solidFill>
              <a:effectLst/>
              <a:uLnTx/>
              <a:uFillTx/>
              <a:latin typeface="Arial Black"/>
              <a:ea typeface="+mj-ea"/>
              <a:cs typeface="+mj-cs"/>
            </a:endParaRPr>
          </a:p>
        </p:txBody>
      </p:sp>
      <p:pic>
        <p:nvPicPr>
          <p:cNvPr id="5" name="Picture 4" descr="C:\Users\jbalent\AppData\Local\Microsoft\Windows\Temporary Internet Files\Content.IE5\XY9Z5BNZ\MP9004101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057400"/>
            <a:ext cx="5943600" cy="42271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150203"/>
            <a:ext cx="87249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rPr>
              <a:t>Instruction in </a:t>
            </a:r>
            <a:r>
              <a:rPr kumimoji="0" lang="en-US" sz="2400" b="0" i="1" u="none" strike="noStrike" kern="0" cap="none" spc="0" normalizeH="0" baseline="0" noProof="0" dirty="0" smtClean="0">
                <a:ln>
                  <a:noFill/>
                </a:ln>
                <a:solidFill>
                  <a:prstClr val="black"/>
                </a:solidFill>
                <a:effectLst/>
                <a:uLnTx/>
                <a:uFillTx/>
              </a:rPr>
              <a:t>Civics, Government</a:t>
            </a:r>
            <a:r>
              <a:rPr kumimoji="0" lang="en-US" sz="2400" b="0" i="1" u="none" strike="noStrike" kern="0" cap="none" spc="0" normalizeH="0" baseline="0" noProof="0" dirty="0">
                <a:ln>
                  <a:noFill/>
                </a:ln>
                <a:solidFill>
                  <a:prstClr val="black"/>
                </a:solidFill>
                <a:effectLst/>
                <a:uLnTx/>
                <a:uFillTx/>
              </a:rPr>
              <a:t>, History, </a:t>
            </a:r>
            <a:r>
              <a:rPr kumimoji="0" lang="en-US" sz="2400" b="0" i="1" u="none" strike="noStrike" kern="0" cap="none" spc="0" normalizeH="0" baseline="0" noProof="0" dirty="0" smtClean="0">
                <a:ln>
                  <a:noFill/>
                </a:ln>
                <a:solidFill>
                  <a:prstClr val="black"/>
                </a:solidFill>
                <a:effectLst/>
                <a:uLnTx/>
                <a:uFillTx/>
              </a:rPr>
              <a:t>Law,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prstClr val="black"/>
                </a:solidFill>
                <a:effectLst/>
                <a:uLnTx/>
                <a:uFillTx/>
              </a:rPr>
              <a:t>Democracy, Economics and Geography</a:t>
            </a:r>
            <a:endParaRPr kumimoji="0" lang="en-US" sz="2400" b="0"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524001"/>
            <a:ext cx="7696200" cy="3886200"/>
          </a:xfrm>
          <a:prstGeom prst="rect">
            <a:avLst/>
          </a:prstGeom>
          <a:noFill/>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Calibri"/>
              </a:rPr>
              <a:t>High-quality instruction in social studies provides students with both civic knowledge and the skills needed for democratic</a:t>
            </a:r>
            <a:r>
              <a:rPr kumimoji="0" lang="en-US" sz="4000" b="0" i="0" u="none" strike="noStrike" kern="0" cap="none" spc="0" normalizeH="0" noProof="0" dirty="0" smtClean="0">
                <a:ln>
                  <a:noFill/>
                </a:ln>
                <a:solidFill>
                  <a:prstClr val="black"/>
                </a:solidFill>
                <a:effectLst/>
                <a:uLnTx/>
                <a:uFillTx/>
                <a:latin typeface="Calibri"/>
              </a:rPr>
              <a:t> </a:t>
            </a:r>
            <a:r>
              <a:rPr kumimoji="0" lang="en-US" sz="4000" b="0" i="0" u="none" strike="noStrike" kern="0" cap="none" spc="0" normalizeH="0" baseline="0" noProof="0" dirty="0" smtClean="0">
                <a:ln>
                  <a:noFill/>
                </a:ln>
                <a:solidFill>
                  <a:prstClr val="black"/>
                </a:solidFill>
                <a:effectLst/>
                <a:uLnTx/>
                <a:uFillTx/>
                <a:latin typeface="Calibri"/>
              </a:rPr>
              <a:t>participation.</a:t>
            </a:r>
            <a:endParaRPr kumimoji="0" lang="en-US" sz="4000" b="0" i="1"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ysClr val="windowText" lastClr="000000"/>
              </a:solidFill>
              <a:effectLst/>
              <a:uLnTx/>
              <a:uFillTx/>
            </a:endParaRPr>
          </a:p>
        </p:txBody>
      </p:sp>
      <p:sp>
        <p:nvSpPr>
          <p:cNvPr id="5" name="Title 2"/>
          <p:cNvSpPr>
            <a:spLocks noGrp="1"/>
          </p:cNvSpPr>
          <p:nvPr>
            <p:ph type="title"/>
          </p:nvPr>
        </p:nvSpPr>
        <p:spPr>
          <a:xfrm>
            <a:off x="1066800" y="381000"/>
            <a:ext cx="6934200" cy="13716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rPr>
              <a:t>Supporting Research</a:t>
            </a:r>
            <a:endParaRPr kumimoji="0" lang="en-US" sz="3600" b="1" i="0" u="none" strike="noStrike" kern="0" cap="none" spc="0" normalizeH="0" baseline="0" noProof="0" dirty="0">
              <a:ln>
                <a:noFill/>
              </a:ln>
              <a:solidFill>
                <a:srgbClr val="FF0000"/>
              </a:solidFill>
              <a:effectLst/>
              <a:uLnTx/>
              <a:uFillTx/>
            </a:endParaRPr>
          </a:p>
        </p:txBody>
      </p:sp>
      <p:sp>
        <p:nvSpPr>
          <p:cNvPr id="6" name="Rectangle 5"/>
          <p:cNvSpPr/>
          <p:nvPr/>
        </p:nvSpPr>
        <p:spPr>
          <a:xfrm>
            <a:off x="762000" y="5943600"/>
            <a:ext cx="7620000" cy="307777"/>
          </a:xfrm>
          <a:prstGeom prst="rect">
            <a:avLst/>
          </a:prstGeom>
        </p:spPr>
        <p:txBody>
          <a:bodyPr wrap="square">
            <a:spAutoFit/>
          </a:bodyPr>
          <a:lstStyle/>
          <a:p>
            <a:pPr lvl="0" algn="ctr">
              <a:spcBef>
                <a:spcPct val="20000"/>
              </a:spcBef>
              <a:spcAft>
                <a:spcPts val="600"/>
              </a:spcAft>
            </a:pPr>
            <a:r>
              <a:rPr lang="en-US" sz="1400" b="1" dirty="0" smtClean="0">
                <a:solidFill>
                  <a:srgbClr val="002060"/>
                </a:solidFill>
                <a:latin typeface="Arial"/>
                <a:hlinkClick r:id="rId3"/>
              </a:rPr>
              <a:t>http://civicmission.s3.amazonaws.com/118/f0/5/171/1/Guardian-of-Democracy-report.pdf</a:t>
            </a:r>
            <a:endParaRPr lang="en-US" sz="1400" b="1" dirty="0" smtClean="0">
              <a:solidFill>
                <a:srgbClr val="002060"/>
              </a:solidFill>
              <a:latin typeface="Arial"/>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086600" cy="3603812"/>
          </a:xfrm>
        </p:spPr>
        <p:txBody>
          <a:bodyPr>
            <a:noAutofit/>
          </a:bodyPr>
          <a:lstStyle/>
          <a:p>
            <a:pPr lvl="0">
              <a:buClr>
                <a:srgbClr val="AA2B1E"/>
              </a:buClr>
            </a:pPr>
            <a:r>
              <a:rPr lang="en-US" sz="3200" dirty="0">
                <a:solidFill>
                  <a:prstClr val="black"/>
                </a:solidFill>
              </a:rPr>
              <a:t>What does high quality classroom instruction in Social Studies look like</a:t>
            </a:r>
            <a:r>
              <a:rPr lang="en-US" sz="3200" dirty="0" smtClean="0">
                <a:solidFill>
                  <a:prstClr val="black"/>
                </a:solidFill>
              </a:rPr>
              <a:t>?</a:t>
            </a:r>
          </a:p>
          <a:p>
            <a:pPr marL="0" lvl="0" indent="0">
              <a:buClr>
                <a:srgbClr val="AA2B1E"/>
              </a:buClr>
              <a:buNone/>
            </a:pPr>
            <a:endParaRPr lang="en-US" sz="3200" dirty="0" smtClean="0"/>
          </a:p>
          <a:p>
            <a:r>
              <a:rPr lang="en-US" sz="3200" dirty="0" smtClean="0"/>
              <a:t>What facts and concepts should our students be able to grasp in order to be civically literate? </a:t>
            </a:r>
          </a:p>
          <a:p>
            <a:pPr marL="0" indent="0">
              <a:buNone/>
            </a:pP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465" y="2734032"/>
            <a:ext cx="7772400" cy="2523768"/>
          </a:xfrm>
          <a:prstGeom prst="rect">
            <a:avLst/>
          </a:prstGeom>
        </p:spPr>
        <p:txBody>
          <a:bodyPr wrap="square">
            <a:spAutoFit/>
          </a:bodyPr>
          <a:lstStyle/>
          <a:p>
            <a:pPr algn="ctr">
              <a:lnSpc>
                <a:spcPct val="115000"/>
              </a:lnSpc>
              <a:spcBef>
                <a:spcPts val="600"/>
              </a:spcBef>
              <a:spcAft>
                <a:spcPts val="600"/>
              </a:spcAft>
            </a:pPr>
            <a:endParaRPr lang="en-US" sz="4000" b="1" kern="1800" dirty="0" smtClean="0">
              <a:effectLst/>
              <a:latin typeface="Lucida Bright"/>
              <a:ea typeface="Times New Roman"/>
              <a:cs typeface="Times New Roman"/>
            </a:endParaRPr>
          </a:p>
          <a:p>
            <a:pPr algn="ctr">
              <a:lnSpc>
                <a:spcPct val="115000"/>
              </a:lnSpc>
              <a:spcBef>
                <a:spcPts val="600"/>
              </a:spcBef>
              <a:spcAft>
                <a:spcPts val="600"/>
              </a:spcAft>
            </a:pPr>
            <a:r>
              <a:rPr lang="en-US" sz="4000" b="1" i="1" kern="1800" dirty="0" smtClean="0">
                <a:effectLst/>
                <a:latin typeface="Lucida Bright"/>
                <a:ea typeface="Times New Roman"/>
                <a:cs typeface="Times New Roman"/>
              </a:rPr>
              <a:t>An Opportunity for </a:t>
            </a:r>
          </a:p>
          <a:p>
            <a:pPr algn="ctr">
              <a:lnSpc>
                <a:spcPct val="115000"/>
              </a:lnSpc>
              <a:spcBef>
                <a:spcPts val="600"/>
              </a:spcBef>
              <a:spcAft>
                <a:spcPts val="600"/>
              </a:spcAft>
            </a:pPr>
            <a:r>
              <a:rPr lang="en-US" sz="4000" b="1" i="1" kern="1800" dirty="0" smtClean="0">
                <a:effectLst/>
                <a:latin typeface="Lucida Bright"/>
                <a:ea typeface="Times New Roman"/>
                <a:cs typeface="Times New Roman"/>
              </a:rPr>
              <a:t>Social Studies and Civics</a:t>
            </a:r>
            <a:endParaRPr lang="en-US" sz="4000" i="1" dirty="0">
              <a:ea typeface="Calibri"/>
              <a:cs typeface="Times New Roman"/>
            </a:endParaRPr>
          </a:p>
        </p:txBody>
      </p:sp>
      <p:pic>
        <p:nvPicPr>
          <p:cNvPr id="1027" name="Picture 3" descr="C:\Users\jbalent\AppData\Local\Microsoft\Windows\Temporary Internet Files\Content.Outlook\2CIPE042\ACCSlogoforhead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648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Support for Implementing Common Core</a:t>
            </a:r>
            <a:endParaRPr lang="en-US" b="1" dirty="0"/>
          </a:p>
        </p:txBody>
      </p:sp>
      <p:sp>
        <p:nvSpPr>
          <p:cNvPr id="3" name="Content Placeholder 2"/>
          <p:cNvSpPr>
            <a:spLocks noGrp="1"/>
          </p:cNvSpPr>
          <p:nvPr>
            <p:ph idx="1"/>
          </p:nvPr>
        </p:nvSpPr>
        <p:spPr>
          <a:xfrm>
            <a:off x="914400" y="2119257"/>
            <a:ext cx="7315200" cy="3603812"/>
          </a:xfrm>
        </p:spPr>
        <p:txBody>
          <a:bodyPr>
            <a:noAutofit/>
          </a:bodyPr>
          <a:lstStyle/>
          <a:p>
            <a:pPr marL="0" lvl="0" indent="0">
              <a:buClr>
                <a:srgbClr val="AA2B1E"/>
              </a:buClr>
              <a:buNone/>
            </a:pPr>
            <a:endParaRPr lang="en-US" sz="2800" dirty="0">
              <a:solidFill>
                <a:prstClr val="black"/>
              </a:solidFill>
            </a:endParaRPr>
          </a:p>
          <a:p>
            <a:pPr lvl="1">
              <a:buClr>
                <a:srgbClr val="AA2B1E"/>
              </a:buClr>
            </a:pPr>
            <a:r>
              <a:rPr lang="en-US" sz="2800" dirty="0">
                <a:solidFill>
                  <a:prstClr val="black"/>
                </a:solidFill>
              </a:rPr>
              <a:t>Library of Congress </a:t>
            </a:r>
            <a:r>
              <a:rPr lang="en-US" sz="2800" dirty="0">
                <a:solidFill>
                  <a:prstClr val="black"/>
                </a:solidFill>
                <a:hlinkClick r:id="rId3"/>
              </a:rPr>
              <a:t>http://www.loc.gov/teachers</a:t>
            </a:r>
            <a:r>
              <a:rPr lang="en-US" sz="2800" dirty="0" smtClean="0">
                <a:solidFill>
                  <a:prstClr val="black"/>
                </a:solidFill>
                <a:hlinkClick r:id="rId3"/>
              </a:rPr>
              <a:t>/</a:t>
            </a:r>
            <a:endParaRPr lang="en-US" sz="2800" dirty="0" smtClean="0">
              <a:solidFill>
                <a:prstClr val="black"/>
              </a:solidFill>
            </a:endParaRPr>
          </a:p>
          <a:p>
            <a:pPr marL="365760" lvl="1" indent="0">
              <a:buClr>
                <a:srgbClr val="AA2B1E"/>
              </a:buClr>
              <a:buNone/>
            </a:pPr>
            <a:endParaRPr lang="en-US" sz="2800" dirty="0">
              <a:solidFill>
                <a:prstClr val="black"/>
              </a:solidFill>
            </a:endParaRPr>
          </a:p>
          <a:p>
            <a:pPr lvl="1">
              <a:buClr>
                <a:srgbClr val="AA2B1E"/>
              </a:buClr>
            </a:pPr>
            <a:r>
              <a:rPr lang="en-US" sz="2800" dirty="0">
                <a:solidFill>
                  <a:prstClr val="black"/>
                </a:solidFill>
              </a:rPr>
              <a:t>ADE’s Explanations and Examples </a:t>
            </a:r>
            <a:r>
              <a:rPr lang="en-US" sz="2800" dirty="0" smtClean="0">
                <a:solidFill>
                  <a:prstClr val="black"/>
                </a:solidFill>
              </a:rPr>
              <a:t>docs </a:t>
            </a:r>
            <a:r>
              <a:rPr lang="en-US" sz="2800" dirty="0" smtClean="0">
                <a:solidFill>
                  <a:prstClr val="black"/>
                </a:solidFill>
                <a:latin typeface="Calibri" panose="020F0502020204030204" pitchFamily="34" charset="0"/>
                <a:hlinkClick r:id="rId4"/>
              </a:rPr>
              <a:t>http</a:t>
            </a:r>
            <a:r>
              <a:rPr lang="en-US" sz="2800" dirty="0">
                <a:solidFill>
                  <a:prstClr val="black"/>
                </a:solidFill>
                <a:latin typeface="Calibri" panose="020F0502020204030204" pitchFamily="34" charset="0"/>
                <a:hlinkClick r:id="rId4"/>
              </a:rPr>
              <a:t>://</a:t>
            </a:r>
            <a:r>
              <a:rPr lang="en-US" sz="2800" dirty="0" smtClean="0">
                <a:solidFill>
                  <a:prstClr val="black"/>
                </a:solidFill>
                <a:latin typeface="Calibri" panose="020F0502020204030204" pitchFamily="34" charset="0"/>
                <a:hlinkClick r:id="rId4"/>
              </a:rPr>
              <a:t>www.azed.gov/standards-practices/academic-standards/social-studies</a:t>
            </a:r>
            <a:r>
              <a:rPr lang="en-US" sz="2800" dirty="0">
                <a:solidFill>
                  <a:prstClr val="black"/>
                </a:solidFill>
                <a:latin typeface="Calibri" panose="020F0502020204030204" pitchFamily="34" charset="0"/>
                <a:hlinkClick r:id="rId4"/>
              </a:rPr>
              <a:t>/</a:t>
            </a:r>
            <a:endParaRPr lang="en-US" sz="2800" dirty="0">
              <a:solidFill>
                <a:prstClr val="black"/>
              </a:solidFill>
              <a:latin typeface="Calibri" panose="020F0502020204030204" pitchFamily="34" charset="0"/>
            </a:endParaRPr>
          </a:p>
          <a:p>
            <a:pPr lvl="1">
              <a:buClr>
                <a:srgbClr val="AA2B1E"/>
              </a:buClr>
            </a:pPr>
            <a:endParaRPr lang="en-US" sz="2800" dirty="0">
              <a:solidFill>
                <a:prstClr val="black"/>
              </a:solidFill>
            </a:endParaRPr>
          </a:p>
          <a:p>
            <a:endParaRPr lang="en-US" sz="2800" dirty="0"/>
          </a:p>
        </p:txBody>
      </p:sp>
    </p:spTree>
    <p:extLst>
      <p:ext uri="{BB962C8B-B14F-4D97-AF65-F5344CB8AC3E}">
        <p14:creationId xmlns:p14="http://schemas.microsoft.com/office/powerpoint/2010/main" val="183804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684213"/>
            <a:ext cx="715327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588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81201"/>
            <a:ext cx="7162800" cy="434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381000" y="6096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rgbClr val="002060"/>
                </a:solidFill>
                <a:effectLst/>
                <a:uLnTx/>
                <a:uFillTx/>
                <a:latin typeface="Arial Black"/>
                <a:ea typeface="+mj-ea"/>
                <a:cs typeface="+mj-cs"/>
              </a:rPr>
              <a:t>Proven Practice #2</a:t>
            </a:r>
            <a:r>
              <a:rPr kumimoji="0" lang="en-US" sz="4400" b="0" i="0" u="none" strike="noStrike" kern="1200" cap="none" spc="0" normalizeH="0" baseline="0" noProof="0" dirty="0" smtClean="0">
                <a:ln>
                  <a:noFill/>
                </a:ln>
                <a:solidFill>
                  <a:srgbClr val="002060"/>
                </a:solidFill>
                <a:effectLst/>
                <a:uLnTx/>
                <a:uFillTx/>
                <a:latin typeface="Arial Black"/>
                <a:ea typeface="+mj-ea"/>
                <a:cs typeface="+mj-cs"/>
              </a:rPr>
              <a:t/>
            </a:r>
            <a:br>
              <a:rPr kumimoji="0" lang="en-US" sz="4400" b="0" i="0" u="none" strike="noStrike" kern="1200" cap="none" spc="0" normalizeH="0" baseline="0" noProof="0" dirty="0" smtClean="0">
                <a:ln>
                  <a:noFill/>
                </a:ln>
                <a:solidFill>
                  <a:srgbClr val="002060"/>
                </a:solidFill>
                <a:effectLst/>
                <a:uLnTx/>
                <a:uFillTx/>
                <a:latin typeface="Arial Black"/>
                <a:ea typeface="+mj-ea"/>
                <a:cs typeface="+mj-cs"/>
              </a:rPr>
            </a:br>
            <a:endParaRPr kumimoji="0" lang="en-US" sz="3100" b="0" i="1" u="none" strike="noStrike" kern="1200" cap="none" spc="0" normalizeH="0" baseline="0" noProof="0" dirty="0">
              <a:ln>
                <a:noFill/>
              </a:ln>
              <a:solidFill>
                <a:srgbClr val="002060"/>
              </a:solidFill>
              <a:effectLst/>
              <a:uLnTx/>
              <a:uFillTx/>
              <a:latin typeface="Arial Black"/>
              <a:ea typeface="+mj-ea"/>
              <a:cs typeface="+mj-cs"/>
            </a:endParaRPr>
          </a:p>
        </p:txBody>
      </p:sp>
      <p:sp>
        <p:nvSpPr>
          <p:cNvPr id="6" name="TextBox 5"/>
          <p:cNvSpPr txBox="1"/>
          <p:nvPr/>
        </p:nvSpPr>
        <p:spPr>
          <a:xfrm>
            <a:off x="533400" y="1027093"/>
            <a:ext cx="7924800"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prstClr val="black"/>
                </a:solidFill>
                <a:effectLst/>
                <a:uLnTx/>
                <a:uFillTx/>
              </a:rPr>
              <a:t>Incorporate discussion of current local, national and international issues and events into the classroom. </a:t>
            </a:r>
            <a:endParaRPr kumimoji="0" lang="en-US"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696200" cy="4525963"/>
          </a:xfrm>
        </p:spPr>
        <p:txBody>
          <a:bodyPr>
            <a:normAutofit/>
          </a:bodyPr>
          <a:lstStyle/>
          <a:p>
            <a:pPr marL="0" indent="0">
              <a:buNone/>
            </a:pPr>
            <a:endParaRPr lang="en-US" sz="5400" b="1" dirty="0" smtClean="0">
              <a:latin typeface="Century Schoolbook" pitchFamily="18" charset="0"/>
            </a:endParaRPr>
          </a:p>
          <a:p>
            <a:pPr marL="0" indent="0" algn="ctr">
              <a:buNone/>
            </a:pPr>
            <a:r>
              <a:rPr lang="en-US" sz="5400" b="1" dirty="0" smtClean="0">
                <a:latin typeface="Century Schoolbook" pitchFamily="18" charset="0"/>
              </a:rPr>
              <a:t>Opening Activity</a:t>
            </a:r>
            <a:endParaRPr lang="en-US" sz="5400" b="1" dirty="0">
              <a:latin typeface="Century Schoolbook" pitchFamily="18" charset="0"/>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0" y="1905000"/>
            <a:ext cx="7467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Who?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Comfort level?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How?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Where?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Why?</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Title 1"/>
          <p:cNvSpPr txBox="1">
            <a:spLocks/>
          </p:cNvSpPr>
          <p:nvPr/>
        </p:nvSpPr>
        <p:spPr>
          <a:xfrm>
            <a:off x="762000" y="533400"/>
            <a:ext cx="7620000" cy="8842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Participant Survey</a:t>
            </a: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791119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609600"/>
            <a:ext cx="7772400" cy="10366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Quality of Practice</a:t>
            </a: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Content Placeholder 2"/>
          <p:cNvSpPr txBox="1">
            <a:spLocks/>
          </p:cNvSpPr>
          <p:nvPr/>
        </p:nvSpPr>
        <p:spPr>
          <a:xfrm>
            <a:off x="685800" y="2021364"/>
            <a:ext cx="7772400" cy="41047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Teacher is the key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Common Mistakes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rPr>
              <a:t>Benefits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Skills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Content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Trickle-Up Effect</a:t>
            </a: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77105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685800"/>
            <a:ext cx="7696200" cy="106680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ysClr val="windowText" lastClr="000000"/>
                </a:solidFill>
                <a:effectLst/>
                <a:uLnTx/>
                <a:uFillTx/>
                <a:latin typeface="Calibri"/>
                <a:ea typeface="+mj-ea"/>
                <a:cs typeface="+mj-cs"/>
              </a:rPr>
              <a:t>Parameters for Introducing  Controversial Issues</a:t>
            </a: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Content Placeholder 2"/>
          <p:cNvSpPr txBox="1">
            <a:spLocks/>
          </p:cNvSpPr>
          <p:nvPr/>
        </p:nvSpPr>
        <p:spPr>
          <a:xfrm>
            <a:off x="762000" y="2057400"/>
            <a:ext cx="7924800" cy="3642453"/>
          </a:xfrm>
          <a:prstGeom prst="rect">
            <a:avLst/>
          </a:prstGeom>
        </p:spPr>
        <p:txBody>
          <a:bodyPr vert="horz" lIns="91440" tIns="45720" rIns="91440" bIns="45720" numCol="1"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Strong Guidelines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Respectful, safe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Preparation is Paramount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Content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Format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Thoughtful Assessment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Students’ Forum</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Guide, don’t direct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255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400"/>
            <a:ext cx="7543800" cy="6309420"/>
          </a:xfrm>
          <a:prstGeom prst="rect">
            <a:avLst/>
          </a:prstGeom>
        </p:spPr>
        <p:txBody>
          <a:bodyPr wrap="square">
            <a:spAutoFit/>
          </a:bodyPr>
          <a:lstStyle/>
          <a:p>
            <a:pPr algn="ctr"/>
            <a:r>
              <a:rPr lang="en-US" sz="2400" b="1" i="1" dirty="0" smtClean="0">
                <a:latin typeface="Calibri" pitchFamily="34" charset="0"/>
                <a:cs typeface="Calibri" pitchFamily="34" charset="0"/>
              </a:rPr>
              <a:t>Questions to ask when selecting controversial issues</a:t>
            </a:r>
            <a:endParaRPr lang="en-US" sz="2000" i="1" dirty="0">
              <a:latin typeface="Calibri" pitchFamily="34" charset="0"/>
              <a:cs typeface="Calibri" pitchFamily="34" charset="0"/>
            </a:endParaRPr>
          </a:p>
          <a:p>
            <a:r>
              <a:rPr lang="en-US" sz="2000" b="1" dirty="0" smtClean="0">
                <a:latin typeface="Calibri" pitchFamily="34" charset="0"/>
                <a:cs typeface="Calibri" pitchFamily="34" charset="0"/>
              </a:rPr>
              <a:t>1</a:t>
            </a:r>
            <a:r>
              <a:rPr lang="en-US" sz="2000" b="1" dirty="0">
                <a:latin typeface="Calibri" pitchFamily="34" charset="0"/>
                <a:cs typeface="Calibri" pitchFamily="34" charset="0"/>
              </a:rPr>
              <a:t>. Is a balanced debate on the issue possible?</a:t>
            </a:r>
          </a:p>
          <a:p>
            <a:r>
              <a:rPr lang="en-US" sz="2000" dirty="0" smtClean="0">
                <a:latin typeface="Calibri" pitchFamily="34" charset="0"/>
                <a:cs typeface="Calibri" pitchFamily="34" charset="0"/>
              </a:rPr>
              <a:t>-Do multiple </a:t>
            </a:r>
            <a:r>
              <a:rPr lang="en-US" sz="2000" dirty="0">
                <a:latin typeface="Calibri" pitchFamily="34" charset="0"/>
                <a:cs typeface="Calibri" pitchFamily="34" charset="0"/>
              </a:rPr>
              <a:t>perspectives </a:t>
            </a:r>
            <a:r>
              <a:rPr lang="en-US" sz="2000" dirty="0" smtClean="0">
                <a:latin typeface="Calibri" pitchFamily="34" charset="0"/>
                <a:cs typeface="Calibri" pitchFamily="34" charset="0"/>
              </a:rPr>
              <a:t>exist? </a:t>
            </a:r>
          </a:p>
          <a:p>
            <a:endParaRPr lang="en-US" sz="2000" dirty="0" smtClean="0">
              <a:latin typeface="Calibri" pitchFamily="34" charset="0"/>
              <a:cs typeface="Calibri" pitchFamily="34" charset="0"/>
            </a:endParaRPr>
          </a:p>
          <a:p>
            <a:r>
              <a:rPr lang="en-US" sz="2000" b="1" dirty="0" smtClean="0">
                <a:latin typeface="Calibri" pitchFamily="34" charset="0"/>
                <a:cs typeface="Calibri" pitchFamily="34" charset="0"/>
              </a:rPr>
              <a:t>2. Is the issue </a:t>
            </a:r>
            <a:r>
              <a:rPr lang="en-US" sz="2000" b="1" dirty="0">
                <a:latin typeface="Calibri" pitchFamily="34" charset="0"/>
                <a:cs typeface="Calibri" pitchFamily="34" charset="0"/>
              </a:rPr>
              <a:t>really controversial?</a:t>
            </a:r>
          </a:p>
          <a:p>
            <a:r>
              <a:rPr lang="en-US" sz="2000" dirty="0" smtClean="0">
                <a:latin typeface="Calibri" pitchFamily="34" charset="0"/>
                <a:cs typeface="Calibri" pitchFamily="34" charset="0"/>
              </a:rPr>
              <a:t>-Should </a:t>
            </a:r>
            <a:r>
              <a:rPr lang="en-US" sz="2000" dirty="0">
                <a:latin typeface="Calibri" pitchFamily="34" charset="0"/>
                <a:cs typeface="Calibri" pitchFamily="34" charset="0"/>
              </a:rPr>
              <a:t>we make slavery legal again</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a:p>
            <a:endParaRPr lang="en-US" sz="2000" dirty="0" smtClean="0">
              <a:latin typeface="Calibri" pitchFamily="34" charset="0"/>
              <a:cs typeface="Calibri" pitchFamily="34" charset="0"/>
            </a:endParaRPr>
          </a:p>
          <a:p>
            <a:r>
              <a:rPr lang="en-US" sz="2000" b="1" dirty="0" smtClean="0">
                <a:latin typeface="Calibri" pitchFamily="34" charset="0"/>
                <a:cs typeface="Calibri" pitchFamily="34" charset="0"/>
              </a:rPr>
              <a:t>3</a:t>
            </a:r>
            <a:r>
              <a:rPr lang="en-US" sz="2000" b="1" dirty="0">
                <a:latin typeface="Calibri" pitchFamily="34" charset="0"/>
                <a:cs typeface="Calibri" pitchFamily="34" charset="0"/>
              </a:rPr>
              <a:t>. Is the issue important to the development of democracy/rule of law?</a:t>
            </a:r>
          </a:p>
          <a:p>
            <a:r>
              <a:rPr lang="en-US" sz="2000" dirty="0" smtClean="0">
                <a:latin typeface="Calibri" pitchFamily="34" charset="0"/>
                <a:cs typeface="Calibri" pitchFamily="34" charset="0"/>
              </a:rPr>
              <a:t>-Does </a:t>
            </a:r>
            <a:r>
              <a:rPr lang="en-US" sz="2000" dirty="0">
                <a:latin typeface="Calibri" pitchFamily="34" charset="0"/>
                <a:cs typeface="Calibri" pitchFamily="34" charset="0"/>
              </a:rPr>
              <a:t>the issue illuminate important democratic values that are in conflict?  </a:t>
            </a:r>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a:p>
            <a:r>
              <a:rPr lang="en-US" sz="2000" b="1" dirty="0" smtClean="0">
                <a:latin typeface="Calibri" pitchFamily="34" charset="0"/>
                <a:cs typeface="Calibri" pitchFamily="34" charset="0"/>
              </a:rPr>
              <a:t>4</a:t>
            </a:r>
            <a:r>
              <a:rPr lang="en-US" sz="2000" b="1" dirty="0">
                <a:latin typeface="Calibri" pitchFamily="34" charset="0"/>
                <a:cs typeface="Calibri" pitchFamily="34" charset="0"/>
              </a:rPr>
              <a:t>. Do </a:t>
            </a:r>
            <a:r>
              <a:rPr lang="en-US" sz="2000" b="1" dirty="0" smtClean="0">
                <a:latin typeface="Calibri" pitchFamily="34" charset="0"/>
                <a:cs typeface="Calibri" pitchFamily="34" charset="0"/>
              </a:rPr>
              <a:t>your students </a:t>
            </a:r>
            <a:r>
              <a:rPr lang="en-US" sz="2000" b="1" dirty="0">
                <a:latin typeface="Calibri" pitchFamily="34" charset="0"/>
                <a:cs typeface="Calibri" pitchFamily="34" charset="0"/>
              </a:rPr>
              <a:t>view this as an important issue?</a:t>
            </a:r>
          </a:p>
          <a:p>
            <a:r>
              <a:rPr lang="en-US" sz="2000" dirty="0" smtClean="0">
                <a:latin typeface="Calibri" pitchFamily="34" charset="0"/>
                <a:cs typeface="Calibri" pitchFamily="34" charset="0"/>
              </a:rPr>
              <a:t>-What do students </a:t>
            </a:r>
            <a:r>
              <a:rPr lang="en-US" sz="2000" dirty="0">
                <a:latin typeface="Calibri" pitchFamily="34" charset="0"/>
                <a:cs typeface="Calibri" pitchFamily="34" charset="0"/>
              </a:rPr>
              <a:t>already know and </a:t>
            </a:r>
            <a:r>
              <a:rPr lang="en-US" sz="2000" dirty="0" smtClean="0">
                <a:latin typeface="Calibri" pitchFamily="34" charset="0"/>
                <a:cs typeface="Calibri" pitchFamily="34" charset="0"/>
              </a:rPr>
              <a:t>believe?    </a:t>
            </a:r>
          </a:p>
          <a:p>
            <a:endParaRPr lang="en-US" sz="2000" dirty="0" smtClean="0">
              <a:latin typeface="Calibri" pitchFamily="34" charset="0"/>
              <a:cs typeface="Calibri" pitchFamily="34" charset="0"/>
            </a:endParaRPr>
          </a:p>
          <a:p>
            <a:r>
              <a:rPr lang="en-US" sz="2000" b="1" dirty="0" smtClean="0">
                <a:latin typeface="Calibri" pitchFamily="34" charset="0"/>
                <a:cs typeface="Calibri" pitchFamily="34" charset="0"/>
              </a:rPr>
              <a:t>5</a:t>
            </a:r>
            <a:r>
              <a:rPr lang="en-US" sz="2000" b="1" dirty="0">
                <a:latin typeface="Calibri" pitchFamily="34" charset="0"/>
                <a:cs typeface="Calibri" pitchFamily="34" charset="0"/>
              </a:rPr>
              <a:t>. Is this issue appropriate for the </a:t>
            </a:r>
            <a:r>
              <a:rPr lang="en-US" sz="2000" b="1" dirty="0" smtClean="0">
                <a:latin typeface="Calibri" pitchFamily="34" charset="0"/>
                <a:cs typeface="Calibri" pitchFamily="34" charset="0"/>
              </a:rPr>
              <a:t>students </a:t>
            </a:r>
            <a:r>
              <a:rPr lang="en-US" sz="2000" b="1" dirty="0">
                <a:latin typeface="Calibri" pitchFamily="34" charset="0"/>
                <a:cs typeface="Calibri" pitchFamily="34" charset="0"/>
              </a:rPr>
              <a:t>in </a:t>
            </a:r>
            <a:r>
              <a:rPr lang="en-US" sz="2000" b="1" dirty="0" smtClean="0">
                <a:latin typeface="Calibri" pitchFamily="34" charset="0"/>
                <a:cs typeface="Calibri" pitchFamily="34" charset="0"/>
              </a:rPr>
              <a:t>the community/class</a:t>
            </a:r>
            <a:r>
              <a:rPr lang="en-US" sz="2000" b="1" dirty="0">
                <a:latin typeface="Calibri" pitchFamily="34" charset="0"/>
                <a:cs typeface="Calibri" pitchFamily="34" charset="0"/>
              </a:rPr>
              <a:t>?</a:t>
            </a:r>
          </a:p>
          <a:p>
            <a:r>
              <a:rPr lang="en-US" sz="2000" dirty="0" smtClean="0">
                <a:latin typeface="Calibri" pitchFamily="34" charset="0"/>
                <a:cs typeface="Calibri" pitchFamily="34" charset="0"/>
              </a:rPr>
              <a:t>-Is community </a:t>
            </a:r>
            <a:r>
              <a:rPr lang="en-US" sz="2000" dirty="0">
                <a:latin typeface="Calibri" pitchFamily="34" charset="0"/>
                <a:cs typeface="Calibri" pitchFamily="34" charset="0"/>
              </a:rPr>
              <a:t>or </a:t>
            </a:r>
            <a:r>
              <a:rPr lang="en-US" sz="2000" dirty="0" smtClean="0">
                <a:latin typeface="Calibri" pitchFamily="34" charset="0"/>
                <a:cs typeface="Calibri" pitchFamily="34" charset="0"/>
              </a:rPr>
              <a:t>class too </a:t>
            </a:r>
            <a:r>
              <a:rPr lang="en-US" sz="2000" dirty="0">
                <a:latin typeface="Calibri" pitchFamily="34" charset="0"/>
                <a:cs typeface="Calibri" pitchFamily="34" charset="0"/>
              </a:rPr>
              <a:t>emotionally involved in the </a:t>
            </a:r>
            <a:r>
              <a:rPr lang="en-US" sz="2000" dirty="0" smtClean="0">
                <a:latin typeface="Calibri" pitchFamily="34" charset="0"/>
                <a:cs typeface="Calibri" pitchFamily="34" charset="0"/>
              </a:rPr>
              <a:t>issue?  </a:t>
            </a:r>
          </a:p>
          <a:p>
            <a:r>
              <a:rPr lang="en-US" sz="2000" i="1" dirty="0">
                <a:solidFill>
                  <a:prstClr val="black"/>
                </a:solidFill>
                <a:latin typeface="Calibri" pitchFamily="34" charset="0"/>
                <a:cs typeface="Calibri" pitchFamily="34" charset="0"/>
              </a:rPr>
              <a:t> </a:t>
            </a:r>
            <a:r>
              <a:rPr lang="en-US" sz="2000" i="1" dirty="0" smtClean="0">
                <a:solidFill>
                  <a:prstClr val="black"/>
                </a:solidFill>
                <a:latin typeface="Calibri" pitchFamily="34" charset="0"/>
                <a:cs typeface="Calibri" pitchFamily="34" charset="0"/>
              </a:rPr>
              <a:t>                       Source</a:t>
            </a:r>
            <a:r>
              <a:rPr lang="en-US" sz="2000" i="1" dirty="0">
                <a:solidFill>
                  <a:prstClr val="black"/>
                </a:solidFill>
                <a:latin typeface="Calibri" pitchFamily="34" charset="0"/>
                <a:cs typeface="Calibri" pitchFamily="34" charset="0"/>
              </a:rPr>
              <a:t>: </a:t>
            </a:r>
            <a:endParaRPr lang="en-US" sz="2000" i="1" dirty="0">
              <a:latin typeface="Calibri" pitchFamily="34" charset="0"/>
              <a:cs typeface="Calibri" pitchFamily="34" charset="0"/>
            </a:endParaRPr>
          </a:p>
          <a:p>
            <a:r>
              <a:rPr lang="en-US" sz="2000" i="1" dirty="0" smtClean="0">
                <a:latin typeface="Calibri" pitchFamily="34" charset="0"/>
                <a:cs typeface="Calibri" pitchFamily="34" charset="0"/>
              </a:rPr>
              <a:t>  </a:t>
            </a:r>
          </a:p>
          <a:p>
            <a:r>
              <a:rPr lang="en-US" sz="2000" i="1" dirty="0">
                <a:latin typeface="Calibri" pitchFamily="34" charset="0"/>
                <a:cs typeface="Calibri" pitchFamily="34" charset="0"/>
              </a:rPr>
              <a:t> </a:t>
            </a:r>
            <a:r>
              <a:rPr lang="en-US" sz="2000" i="1" dirty="0" smtClean="0">
                <a:latin typeface="Calibri" pitchFamily="34" charset="0"/>
                <a:cs typeface="Calibri" pitchFamily="34" charset="0"/>
              </a:rPr>
              <a:t>                                 </a:t>
            </a:r>
          </a:p>
        </p:txBody>
      </p:sp>
      <p:sp>
        <p:nvSpPr>
          <p:cNvPr id="5" name="Rectangle 1"/>
          <p:cNvSpPr>
            <a:spLocks noChangeArrowheads="1"/>
          </p:cNvSpPr>
          <p:nvPr/>
        </p:nvSpPr>
        <p:spPr bwMode="auto">
          <a:xfrm>
            <a:off x="762000" y="5867400"/>
            <a:ext cx="7620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rgbClr val="0000CC"/>
                </a:solidFill>
                <a:effectLst/>
                <a:latin typeface="Arial" panose="020B0604020202020204" pitchFamily="34" charset="0"/>
              </a:rPr>
              <a:t>"</a:t>
            </a:r>
            <a:r>
              <a:rPr kumimoji="0" lang="en-US" sz="1400" b="0" i="0" u="sng" strike="noStrike" cap="none" normalizeH="0" baseline="0" dirty="0" smtClean="0">
                <a:ln>
                  <a:noFill/>
                </a:ln>
                <a:solidFill>
                  <a:srgbClr val="0000CC"/>
                </a:solidFill>
                <a:effectLst/>
                <a:latin typeface="Arial" panose="020B0604020202020204" pitchFamily="34" charset="0"/>
                <a:hlinkClick r:id="rId3"/>
              </a:rPr>
              <a:t>Controversial Issues and Democracy</a:t>
            </a:r>
            <a:r>
              <a:rPr kumimoji="0" lang="en-US" sz="1400" b="0" i="0" u="sng" strike="noStrike" cap="none" normalizeH="0" baseline="0" dirty="0" smtClean="0">
                <a:ln>
                  <a:noFill/>
                </a:ln>
                <a:solidFill>
                  <a:srgbClr val="0000CC"/>
                </a:solidFill>
                <a:effectLst/>
                <a:latin typeface="Arial" panose="020B0604020202020204" pitchFamily="34" charset="0"/>
              </a:rPr>
              <a:t>" </a:t>
            </a:r>
          </a:p>
        </p:txBody>
      </p:sp>
    </p:spTree>
    <p:extLst>
      <p:ext uri="{BB962C8B-B14F-4D97-AF65-F5344CB8AC3E}">
        <p14:creationId xmlns:p14="http://schemas.microsoft.com/office/powerpoint/2010/main" val="419278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524000"/>
            <a:ext cx="7772400" cy="3810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prstClr val="black"/>
                </a:solidFill>
                <a:effectLst/>
                <a:uLnTx/>
                <a:uFillTx/>
                <a:latin typeface="Calibri"/>
              </a:rPr>
              <a:t>An open classroom climate for discussion is a significant predictor of civic knowledge, support for democratic values, participation in political discussion and political </a:t>
            </a:r>
            <a:r>
              <a:rPr kumimoji="0" lang="en-US" sz="4000" b="0" i="1" u="none" strike="noStrike" kern="0" cap="none" spc="0" normalizeH="0" baseline="0" noProof="0" dirty="0" smtClean="0">
                <a:ln>
                  <a:noFill/>
                </a:ln>
                <a:solidFill>
                  <a:prstClr val="black"/>
                </a:solidFill>
                <a:effectLst/>
                <a:uLnTx/>
                <a:uFillTx/>
                <a:latin typeface="Calibri"/>
              </a:rPr>
              <a:t>engagement.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ysClr val="windowText" lastClr="000000"/>
              </a:solidFill>
              <a:effectLst/>
              <a:uLnTx/>
              <a:uFillTx/>
            </a:endParaRPr>
          </a:p>
        </p:txBody>
      </p:sp>
      <p:sp>
        <p:nvSpPr>
          <p:cNvPr id="6" name="Title 2"/>
          <p:cNvSpPr txBox="1">
            <a:spLocks/>
          </p:cNvSpPr>
          <p:nvPr/>
        </p:nvSpPr>
        <p:spPr>
          <a:xfrm>
            <a:off x="1069258" y="381000"/>
            <a:ext cx="6934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3600" b="1" kern="0" dirty="0" smtClean="0">
                <a:solidFill>
                  <a:srgbClr val="FF0000"/>
                </a:solidFill>
              </a:rPr>
              <a:t>Supporting Research</a:t>
            </a:r>
            <a:endParaRPr lang="en-US" sz="3600" b="1" kern="0" dirty="0">
              <a:solidFill>
                <a:srgbClr val="FF0000"/>
              </a:solidFill>
            </a:endParaRPr>
          </a:p>
        </p:txBody>
      </p:sp>
      <p:sp>
        <p:nvSpPr>
          <p:cNvPr id="5" name="Rectangle 4"/>
          <p:cNvSpPr/>
          <p:nvPr/>
        </p:nvSpPr>
        <p:spPr>
          <a:xfrm>
            <a:off x="762000" y="5943600"/>
            <a:ext cx="7620000" cy="307777"/>
          </a:xfrm>
          <a:prstGeom prst="rect">
            <a:avLst/>
          </a:prstGeom>
        </p:spPr>
        <p:txBody>
          <a:bodyPr wrap="square">
            <a:spAutoFit/>
          </a:bodyPr>
          <a:lstStyle/>
          <a:p>
            <a:pPr lvl="0" algn="ctr">
              <a:spcBef>
                <a:spcPct val="20000"/>
              </a:spcBef>
              <a:spcAft>
                <a:spcPts val="600"/>
              </a:spcAft>
            </a:pPr>
            <a:r>
              <a:rPr lang="en-US" sz="1400" b="1" dirty="0" smtClean="0">
                <a:solidFill>
                  <a:srgbClr val="002060"/>
                </a:solidFill>
                <a:latin typeface="Arial"/>
                <a:hlinkClick r:id="rId3"/>
              </a:rPr>
              <a:t>http://civicmission.s3.amazonaws.com/118/f0/5/171/1/Guardian-of-Democracy-report.pdf</a:t>
            </a:r>
            <a:endParaRPr lang="en-US" sz="1400" b="1" dirty="0" smtClean="0">
              <a:solidFill>
                <a:srgbClr val="002060"/>
              </a:solidFill>
              <a:latin typeface="Arial"/>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balent\AppData\Local\Microsoft\Windows\Temporary Internet Files\Content.Outlook\REVM7H2L\Service Learning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38400"/>
            <a:ext cx="5739384" cy="24674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381000" y="6096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rgbClr val="002060"/>
                </a:solidFill>
                <a:effectLst/>
                <a:uLnTx/>
                <a:uFillTx/>
                <a:latin typeface="Arial Black"/>
                <a:ea typeface="+mj-ea"/>
                <a:cs typeface="+mj-cs"/>
              </a:rPr>
              <a:t>Proven Practice #3</a:t>
            </a:r>
            <a:r>
              <a:rPr kumimoji="0" lang="en-US" sz="4400" b="0" i="0" u="none" strike="noStrike" kern="1200" cap="none" spc="0" normalizeH="0" baseline="0" noProof="0" dirty="0" smtClean="0">
                <a:ln>
                  <a:noFill/>
                </a:ln>
                <a:solidFill>
                  <a:srgbClr val="002060"/>
                </a:solidFill>
                <a:effectLst/>
                <a:uLnTx/>
                <a:uFillTx/>
                <a:latin typeface="Arial Black"/>
                <a:ea typeface="+mj-ea"/>
                <a:cs typeface="+mj-cs"/>
              </a:rPr>
              <a:t/>
            </a:r>
            <a:br>
              <a:rPr kumimoji="0" lang="en-US" sz="4400" b="0" i="0" u="none" strike="noStrike" kern="1200" cap="none" spc="0" normalizeH="0" baseline="0" noProof="0" dirty="0" smtClean="0">
                <a:ln>
                  <a:noFill/>
                </a:ln>
                <a:solidFill>
                  <a:srgbClr val="002060"/>
                </a:solidFill>
                <a:effectLst/>
                <a:uLnTx/>
                <a:uFillTx/>
                <a:latin typeface="Arial Black"/>
                <a:ea typeface="+mj-ea"/>
                <a:cs typeface="+mj-cs"/>
              </a:rPr>
            </a:br>
            <a:endParaRPr kumimoji="0" lang="en-US" sz="3100" b="0" i="1" u="none" strike="noStrike" kern="1200" cap="none" spc="0" normalizeH="0" baseline="0" noProof="0" dirty="0">
              <a:ln>
                <a:noFill/>
              </a:ln>
              <a:solidFill>
                <a:srgbClr val="002060"/>
              </a:solidFill>
              <a:effectLst/>
              <a:uLnTx/>
              <a:uFillTx/>
              <a:latin typeface="Arial Black"/>
              <a:ea typeface="+mj-ea"/>
              <a:cs typeface="+mj-cs"/>
            </a:endParaRPr>
          </a:p>
        </p:txBody>
      </p:sp>
      <p:sp>
        <p:nvSpPr>
          <p:cNvPr id="6" name="TextBox 5"/>
          <p:cNvSpPr txBox="1"/>
          <p:nvPr/>
        </p:nvSpPr>
        <p:spPr>
          <a:xfrm>
            <a:off x="19050" y="789057"/>
            <a:ext cx="8953500" cy="1323439"/>
          </a:xfrm>
          <a:prstGeom prst="rect">
            <a:avLst/>
          </a:prstGeom>
          <a:noFill/>
        </p:spPr>
        <p:txBody>
          <a:bodyPr wrap="square" rtlCol="0">
            <a:spAutoFit/>
          </a:bodyPr>
          <a:lstStyle/>
          <a:p>
            <a:pPr algn="ctr"/>
            <a:endParaRPr lang="en-US" sz="4000" i="1" dirty="0" smtClean="0">
              <a:solidFill>
                <a:prstClr val="black"/>
              </a:solidFill>
              <a:cs typeface="Times New Roman" pitchFamily="18" charset="0"/>
            </a:endParaRPr>
          </a:p>
          <a:p>
            <a:pPr algn="ctr"/>
            <a:r>
              <a:rPr lang="en-US" sz="4000" i="1" dirty="0" smtClean="0">
                <a:solidFill>
                  <a:prstClr val="black"/>
                </a:solidFill>
                <a:cs typeface="Times New Roman" pitchFamily="18" charset="0"/>
              </a:rPr>
              <a:t>Service Learning</a:t>
            </a:r>
            <a:endParaRPr lang="en-US" sz="4000" dirty="0">
              <a:solidFill>
                <a:prstClr val="black"/>
              </a:solidFill>
              <a:cs typeface="Times New Roman" pitchFamily="18" charset="0"/>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1"/>
            <a:ext cx="6965245" cy="685799"/>
          </a:xfrm>
        </p:spPr>
        <p:txBody>
          <a:bodyPr>
            <a:normAutofit fontScale="90000"/>
          </a:bodyPr>
          <a:lstStyle/>
          <a:p>
            <a:pPr lvl="0" indent="-274320">
              <a:lnSpc>
                <a:spcPct val="115000"/>
              </a:lnSpc>
              <a:spcBef>
                <a:spcPts val="0"/>
              </a:spcBef>
              <a:spcAft>
                <a:spcPts val="1000"/>
              </a:spcAft>
            </a:pPr>
            <a:r>
              <a:rPr lang="en-US" sz="4000" b="1" dirty="0">
                <a:solidFill>
                  <a:prstClr val="black"/>
                </a:solidFill>
                <a:latin typeface="Calibri"/>
                <a:ea typeface="Calibri"/>
                <a:cs typeface="Times New Roman"/>
              </a:rPr>
              <a:t>In your classes, do you have a:</a:t>
            </a:r>
          </a:p>
        </p:txBody>
      </p:sp>
      <p:sp>
        <p:nvSpPr>
          <p:cNvPr id="3" name="Content Placeholder 2"/>
          <p:cNvSpPr>
            <a:spLocks noGrp="1"/>
          </p:cNvSpPr>
          <p:nvPr>
            <p:ph idx="1"/>
          </p:nvPr>
        </p:nvSpPr>
        <p:spPr>
          <a:xfrm>
            <a:off x="762000" y="1295400"/>
            <a:ext cx="7620000" cy="3894269"/>
          </a:xfrm>
        </p:spPr>
        <p:txBody>
          <a:bodyPr>
            <a:noAutofit/>
          </a:bodyPr>
          <a:lstStyle/>
          <a:p>
            <a:pPr marL="0" marR="0" lvl="0" indent="0">
              <a:spcBef>
                <a:spcPts val="0"/>
              </a:spcBef>
              <a:spcAft>
                <a:spcPts val="0"/>
              </a:spcAft>
              <a:buNone/>
            </a:pPr>
            <a:r>
              <a:rPr lang="en-US" sz="2600" dirty="0" smtClean="0">
                <a:latin typeface="Calibri"/>
                <a:ea typeface="Calibri"/>
                <a:cs typeface="Times New Roman"/>
              </a:rPr>
              <a:t>1.	Community </a:t>
            </a:r>
            <a:r>
              <a:rPr lang="en-US" sz="2600" dirty="0">
                <a:latin typeface="Calibri"/>
                <a:ea typeface="Calibri"/>
                <a:cs typeface="Times New Roman"/>
              </a:rPr>
              <a:t>service activity that is </a:t>
            </a:r>
            <a:r>
              <a:rPr lang="en-US" sz="2600" u="sng" dirty="0">
                <a:latin typeface="Calibri"/>
                <a:ea typeface="Calibri"/>
                <a:cs typeface="Times New Roman"/>
              </a:rPr>
              <a:t>connected to the curriculum</a:t>
            </a:r>
            <a:r>
              <a:rPr lang="en-US" sz="2600" dirty="0" smtClean="0">
                <a:latin typeface="Calibri"/>
                <a:ea typeface="Calibri"/>
                <a:cs typeface="Times New Roman"/>
              </a:rPr>
              <a:t>?</a:t>
            </a:r>
          </a:p>
          <a:p>
            <a:pPr marL="0" marR="0" lvl="0" indent="0">
              <a:spcBef>
                <a:spcPts val="0"/>
              </a:spcBef>
              <a:spcAft>
                <a:spcPts val="0"/>
              </a:spcAft>
              <a:buNone/>
            </a:pPr>
            <a:endParaRPr lang="en-US" sz="2600" dirty="0">
              <a:latin typeface="Calibri"/>
              <a:ea typeface="Calibri"/>
              <a:cs typeface="Times New Roman"/>
            </a:endParaRPr>
          </a:p>
          <a:p>
            <a:pPr marL="0" marR="0" lvl="0" indent="0">
              <a:spcBef>
                <a:spcPts val="0"/>
              </a:spcBef>
              <a:spcAft>
                <a:spcPts val="0"/>
              </a:spcAft>
              <a:buNone/>
            </a:pPr>
            <a:r>
              <a:rPr lang="en-US" sz="2600" dirty="0" smtClean="0">
                <a:latin typeface="Calibri"/>
                <a:ea typeface="Calibri"/>
                <a:cs typeface="Times New Roman"/>
              </a:rPr>
              <a:t>2.	Community </a:t>
            </a:r>
            <a:r>
              <a:rPr lang="en-US" sz="2600" dirty="0">
                <a:latin typeface="Calibri"/>
                <a:ea typeface="Calibri"/>
                <a:cs typeface="Times New Roman"/>
              </a:rPr>
              <a:t>service activity that is </a:t>
            </a:r>
            <a:r>
              <a:rPr lang="en-US" sz="2600" u="sng" dirty="0" smtClean="0">
                <a:latin typeface="Calibri"/>
                <a:ea typeface="Calibri"/>
                <a:cs typeface="Times New Roman"/>
              </a:rPr>
              <a:t>not</a:t>
            </a:r>
          </a:p>
          <a:p>
            <a:pPr marL="0" marR="0" lvl="0" indent="0">
              <a:spcBef>
                <a:spcPts val="0"/>
              </a:spcBef>
              <a:spcAft>
                <a:spcPts val="0"/>
              </a:spcAft>
              <a:buNone/>
            </a:pPr>
            <a:r>
              <a:rPr lang="en-US" sz="2600" u="sng" dirty="0" smtClean="0">
                <a:latin typeface="Calibri"/>
                <a:ea typeface="Calibri"/>
                <a:cs typeface="Times New Roman"/>
              </a:rPr>
              <a:t> </a:t>
            </a:r>
            <a:r>
              <a:rPr lang="en-US" sz="2600" u="sng" dirty="0">
                <a:latin typeface="Calibri"/>
                <a:ea typeface="Calibri"/>
                <a:cs typeface="Times New Roman"/>
              </a:rPr>
              <a:t>connected to </a:t>
            </a:r>
            <a:r>
              <a:rPr lang="en-US" sz="2600" u="sng" dirty="0" smtClean="0">
                <a:latin typeface="Calibri"/>
                <a:ea typeface="Calibri"/>
                <a:cs typeface="Times New Roman"/>
              </a:rPr>
              <a:t>the  curriculum</a:t>
            </a:r>
            <a:r>
              <a:rPr lang="en-US" sz="2600" dirty="0" smtClean="0">
                <a:latin typeface="Calibri"/>
                <a:ea typeface="Calibri"/>
                <a:cs typeface="Times New Roman"/>
              </a:rPr>
              <a:t>?</a:t>
            </a:r>
          </a:p>
          <a:p>
            <a:pPr marL="0" marR="0" lvl="0" indent="0">
              <a:spcBef>
                <a:spcPts val="0"/>
              </a:spcBef>
              <a:spcAft>
                <a:spcPts val="0"/>
              </a:spcAft>
              <a:buNone/>
            </a:pPr>
            <a:endParaRPr lang="en-US" sz="2600" dirty="0">
              <a:latin typeface="Calibri"/>
              <a:ea typeface="Calibri"/>
              <a:cs typeface="Times New Roman"/>
            </a:endParaRPr>
          </a:p>
          <a:p>
            <a:pPr marL="0" marR="0" lvl="0" indent="0">
              <a:spcBef>
                <a:spcPts val="0"/>
              </a:spcBef>
              <a:spcAft>
                <a:spcPts val="0"/>
              </a:spcAft>
              <a:buNone/>
            </a:pPr>
            <a:r>
              <a:rPr lang="en-US" sz="2600" dirty="0" smtClean="0">
                <a:latin typeface="Calibri"/>
                <a:ea typeface="Calibri"/>
                <a:cs typeface="Times New Roman"/>
              </a:rPr>
              <a:t>3.    	Service </a:t>
            </a:r>
            <a:r>
              <a:rPr lang="en-US" sz="2600" dirty="0">
                <a:latin typeface="Calibri"/>
                <a:ea typeface="Calibri"/>
                <a:cs typeface="Times New Roman"/>
              </a:rPr>
              <a:t>activity where students are involved, within the school</a:t>
            </a:r>
            <a:r>
              <a:rPr lang="en-US" sz="2600" dirty="0" smtClean="0">
                <a:latin typeface="Calibri"/>
                <a:ea typeface="Calibri"/>
                <a:cs typeface="Times New Roman"/>
              </a:rPr>
              <a:t>?</a:t>
            </a:r>
          </a:p>
          <a:p>
            <a:pPr marL="0" marR="0" lvl="0" indent="0">
              <a:spcBef>
                <a:spcPts val="0"/>
              </a:spcBef>
              <a:spcAft>
                <a:spcPts val="0"/>
              </a:spcAft>
              <a:buNone/>
            </a:pPr>
            <a:endParaRPr lang="en-US" sz="2600" dirty="0" smtClean="0">
              <a:latin typeface="Calibri"/>
              <a:ea typeface="Calibri"/>
              <a:cs typeface="Times New Roman"/>
            </a:endParaRPr>
          </a:p>
          <a:p>
            <a:pPr marL="0" marR="0" lvl="0" indent="0">
              <a:spcBef>
                <a:spcPts val="0"/>
              </a:spcBef>
              <a:spcAft>
                <a:spcPts val="0"/>
              </a:spcAft>
              <a:buNone/>
            </a:pPr>
            <a:r>
              <a:rPr lang="en-US" sz="2600" dirty="0" smtClean="0">
                <a:latin typeface="Calibri"/>
                <a:ea typeface="Calibri"/>
                <a:cs typeface="Times New Roman"/>
              </a:rPr>
              <a:t>4.	 Do </a:t>
            </a:r>
            <a:r>
              <a:rPr lang="en-US" sz="2600" dirty="0">
                <a:latin typeface="Calibri"/>
                <a:ea typeface="Calibri"/>
                <a:cs typeface="Times New Roman"/>
              </a:rPr>
              <a:t>you believe contextual learning can be helpful to the student’s academic achievement, civic engagement and Common Core Standards instruction?</a:t>
            </a:r>
          </a:p>
          <a:p>
            <a:endParaRPr lang="en-US" sz="2600" dirty="0"/>
          </a:p>
        </p:txBody>
      </p:sp>
    </p:spTree>
    <p:extLst>
      <p:ext uri="{BB962C8B-B14F-4D97-AF65-F5344CB8AC3E}">
        <p14:creationId xmlns:p14="http://schemas.microsoft.com/office/powerpoint/2010/main" val="32698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467600" cy="3603812"/>
          </a:xfrm>
        </p:spPr>
        <p:txBody>
          <a:bodyPr>
            <a:noAutofit/>
          </a:bodyPr>
          <a:lstStyle/>
          <a:p>
            <a:pPr marL="342900" marR="0" lvl="0" indent="-342900">
              <a:spcBef>
                <a:spcPts val="600"/>
              </a:spcBef>
              <a:spcAft>
                <a:spcPts val="0"/>
              </a:spcAft>
              <a:buFont typeface="+mj-lt"/>
              <a:buAutoNum type="arabicPeriod"/>
            </a:pPr>
            <a:r>
              <a:rPr lang="en-US" sz="3600" dirty="0">
                <a:latin typeface="Calibri"/>
                <a:ea typeface="Calibri"/>
                <a:cs typeface="Times New Roman"/>
              </a:rPr>
              <a:t>Why do you use this as a teaching strategy?</a:t>
            </a:r>
          </a:p>
          <a:p>
            <a:pPr marL="342900" marR="0" lvl="0" indent="-342900">
              <a:spcBef>
                <a:spcPts val="600"/>
              </a:spcBef>
              <a:spcAft>
                <a:spcPts val="0"/>
              </a:spcAft>
              <a:buFont typeface="+mj-lt"/>
              <a:buAutoNum type="arabicPeriod"/>
            </a:pPr>
            <a:r>
              <a:rPr lang="en-US" sz="3600" dirty="0">
                <a:latin typeface="Calibri"/>
                <a:ea typeface="Calibri"/>
                <a:cs typeface="Times New Roman"/>
              </a:rPr>
              <a:t>What impact do you feel it can have on Civic Engagement?</a:t>
            </a:r>
          </a:p>
          <a:p>
            <a:pPr marL="342900" marR="0" lvl="0" indent="-342900">
              <a:spcBef>
                <a:spcPts val="600"/>
              </a:spcBef>
              <a:spcAft>
                <a:spcPts val="0"/>
              </a:spcAft>
              <a:buFont typeface="+mj-lt"/>
              <a:buAutoNum type="arabicPeriod"/>
            </a:pPr>
            <a:r>
              <a:rPr lang="en-US" sz="3600" dirty="0">
                <a:latin typeface="Calibri"/>
                <a:ea typeface="Calibri"/>
                <a:cs typeface="Times New Roman"/>
              </a:rPr>
              <a:t>What impact do you feel it can have on Common Core?</a:t>
            </a:r>
          </a:p>
          <a:p>
            <a:pPr marL="342900" marR="0" lvl="0" indent="-342900">
              <a:spcBef>
                <a:spcPts val="600"/>
              </a:spcBef>
              <a:spcAft>
                <a:spcPts val="0"/>
              </a:spcAft>
              <a:buFont typeface="+mj-lt"/>
              <a:buAutoNum type="arabicPeriod"/>
            </a:pPr>
            <a:r>
              <a:rPr lang="en-US" sz="3600" dirty="0">
                <a:latin typeface="Calibri"/>
                <a:ea typeface="Calibri"/>
                <a:cs typeface="Times New Roman"/>
              </a:rPr>
              <a:t>How do you implement your strategy?</a:t>
            </a:r>
          </a:p>
          <a:p>
            <a:pPr marL="0" indent="0">
              <a:buNone/>
            </a:pPr>
            <a:endParaRPr lang="en-US" sz="3600" dirty="0"/>
          </a:p>
        </p:txBody>
      </p:sp>
    </p:spTree>
    <p:extLst>
      <p:ext uri="{BB962C8B-B14F-4D97-AF65-F5344CB8AC3E}">
        <p14:creationId xmlns:p14="http://schemas.microsoft.com/office/powerpoint/2010/main" val="2401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341437"/>
            <a:ext cx="7620000" cy="4068763"/>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libri"/>
              </a:rPr>
              <a:t>Carefully </a:t>
            </a:r>
            <a:r>
              <a:rPr kumimoji="0" lang="en-US" sz="2800" b="0" i="0" u="none" strike="noStrike" kern="0" cap="none" spc="0" normalizeH="0" baseline="0" noProof="0" dirty="0">
                <a:ln>
                  <a:noFill/>
                </a:ln>
                <a:solidFill>
                  <a:prstClr val="black"/>
                </a:solidFill>
                <a:effectLst/>
                <a:uLnTx/>
                <a:uFillTx/>
                <a:latin typeface="Calibri"/>
              </a:rPr>
              <a:t>structured service learning does appear to enhance civic attitudes; especially those related to tolerance and respect for others’ opinions.  </a:t>
            </a:r>
            <a:r>
              <a:rPr kumimoji="0" lang="en-US" sz="2800" b="0" i="0" u="none" strike="noStrike" kern="0" cap="none" spc="0" normalizeH="0" baseline="0" noProof="0" dirty="0" smtClean="0">
                <a:ln>
                  <a:noFill/>
                </a:ln>
                <a:solidFill>
                  <a:prstClr val="black"/>
                </a:solidFill>
                <a:effectLst/>
                <a:uLnTx/>
                <a:uFillTx/>
                <a:latin typeface="Calibri"/>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libri"/>
              </a:rPr>
              <a:t>Service </a:t>
            </a:r>
            <a:r>
              <a:rPr kumimoji="0" lang="en-US" sz="2800" b="0" i="0" u="none" strike="noStrike" kern="0" cap="none" spc="0" normalizeH="0" baseline="0" noProof="0" dirty="0">
                <a:ln>
                  <a:noFill/>
                </a:ln>
                <a:solidFill>
                  <a:prstClr val="black"/>
                </a:solidFill>
                <a:effectLst/>
                <a:uLnTx/>
                <a:uFillTx/>
                <a:latin typeface="Calibri"/>
              </a:rPr>
              <a:t>learning is most effective when students have a legitimate voice in the project, supporting the point that civic skills (communication and collective decision making) can be learned through service learning.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p:txBody>
      </p:sp>
      <p:sp>
        <p:nvSpPr>
          <p:cNvPr id="7" name="Title 2"/>
          <p:cNvSpPr txBox="1">
            <a:spLocks/>
          </p:cNvSpPr>
          <p:nvPr/>
        </p:nvSpPr>
        <p:spPr>
          <a:xfrm>
            <a:off x="1069258" y="152400"/>
            <a:ext cx="6934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3600" b="1" kern="0" dirty="0" smtClean="0">
                <a:solidFill>
                  <a:srgbClr val="FF0000"/>
                </a:solidFill>
              </a:rPr>
              <a:t>Supporting Research</a:t>
            </a:r>
            <a:endParaRPr lang="en-US" sz="3600" b="1" kern="0" dirty="0">
              <a:solidFill>
                <a:srgbClr val="FF0000"/>
              </a:solidFill>
            </a:endParaRPr>
          </a:p>
        </p:txBody>
      </p:sp>
      <p:sp>
        <p:nvSpPr>
          <p:cNvPr id="5" name="Rectangle 4"/>
          <p:cNvSpPr/>
          <p:nvPr/>
        </p:nvSpPr>
        <p:spPr>
          <a:xfrm>
            <a:off x="762000" y="5943600"/>
            <a:ext cx="7620000" cy="307777"/>
          </a:xfrm>
          <a:prstGeom prst="rect">
            <a:avLst/>
          </a:prstGeom>
        </p:spPr>
        <p:txBody>
          <a:bodyPr wrap="square">
            <a:spAutoFit/>
          </a:bodyPr>
          <a:lstStyle/>
          <a:p>
            <a:pPr lvl="0" algn="ctr">
              <a:spcBef>
                <a:spcPct val="20000"/>
              </a:spcBef>
              <a:spcAft>
                <a:spcPts val="600"/>
              </a:spcAft>
            </a:pPr>
            <a:r>
              <a:rPr lang="en-US" sz="1400" b="1" dirty="0" smtClean="0">
                <a:solidFill>
                  <a:srgbClr val="002060"/>
                </a:solidFill>
                <a:latin typeface="Arial"/>
                <a:hlinkClick r:id="rId3"/>
              </a:rPr>
              <a:t>http://civicmission.s3.amazonaws.com/118/f0/5/171/1/Guardian-of-Democracy-report.pdf</a:t>
            </a:r>
            <a:endParaRPr lang="en-US" sz="1400" b="1" dirty="0" smtClean="0">
              <a:solidFill>
                <a:srgbClr val="002060"/>
              </a:solidFill>
              <a:latin typeface="Arial"/>
            </a:endParaRPr>
          </a:p>
        </p:txBody>
      </p:sp>
    </p:spTree>
    <p:extLst>
      <p:ext uri="{BB962C8B-B14F-4D97-AF65-F5344CB8AC3E}">
        <p14:creationId xmlns:p14="http://schemas.microsoft.com/office/powerpoint/2010/main" val="1313708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767750" y="228600"/>
            <a:ext cx="7919049" cy="198120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002060"/>
                </a:solidFill>
                <a:effectLst/>
                <a:uLnTx/>
                <a:uFillTx/>
              </a:rPr>
              <a:t>Proven Practice #4</a:t>
            </a:r>
            <a:r>
              <a:rPr kumimoji="0" lang="en-US" sz="1800" b="0" i="0" u="none" strike="noStrike" kern="0" cap="none" spc="0" normalizeH="0" baseline="0" noProof="0" dirty="0" smtClean="0">
                <a:ln>
                  <a:noFill/>
                </a:ln>
                <a:solidFill>
                  <a:sysClr val="windowText" lastClr="000000"/>
                </a:solidFill>
                <a:effectLst/>
                <a:uLnTx/>
                <a:uFillTx/>
              </a:rPr>
              <a:t/>
            </a:r>
            <a:br>
              <a:rPr kumimoji="0" lang="en-US" sz="1800" b="0" i="0" u="none" strike="noStrike" kern="0" cap="none" spc="0" normalizeH="0" baseline="0" noProof="0" dirty="0" smtClean="0">
                <a:ln>
                  <a:noFill/>
                </a:ln>
                <a:solidFill>
                  <a:sysClr val="windowText" lastClr="000000"/>
                </a:solidFill>
                <a:effectLst/>
                <a:uLnTx/>
                <a:uFillTx/>
              </a:rPr>
            </a:br>
            <a:r>
              <a:rPr kumimoji="0" lang="en-US" sz="2800" b="0" i="1" u="none" strike="noStrike" kern="0" cap="none" spc="0" normalizeH="0" baseline="0" noProof="0" dirty="0" smtClean="0">
                <a:ln>
                  <a:noFill/>
                </a:ln>
                <a:solidFill>
                  <a:prstClr val="black"/>
                </a:solidFill>
                <a:effectLst/>
                <a:uLnTx/>
                <a:uFillTx/>
                <a:latin typeface="Arial"/>
                <a:ea typeface="+mn-ea"/>
                <a:cs typeface="+mn-cs"/>
              </a:rPr>
              <a:t>Participation in Extra Curricular Activities</a:t>
            </a:r>
            <a:r>
              <a:rPr kumimoji="0" lang="en-US" sz="3600" b="1" i="0" u="none" strike="noStrike" kern="0" cap="none" spc="0" normalizeH="0" baseline="0" noProof="0" dirty="0">
                <a:ln>
                  <a:noFill/>
                </a:ln>
                <a:solidFill>
                  <a:prstClr val="black"/>
                </a:solidFill>
                <a:effectLst/>
                <a:uLnTx/>
                <a:uFillTx/>
                <a:ea typeface="+mn-ea"/>
                <a:cs typeface="+mn-cs"/>
              </a:rPr>
              <a:t/>
            </a:r>
            <a:br>
              <a:rPr kumimoji="0" lang="en-US" sz="3600" b="1" i="0" u="none" strike="noStrike" kern="0" cap="none" spc="0" normalizeH="0" baseline="0" noProof="0" dirty="0">
                <a:ln>
                  <a:noFill/>
                </a:ln>
                <a:solidFill>
                  <a:prstClr val="black"/>
                </a:solidFill>
                <a:effectLst/>
                <a:uLnTx/>
                <a:uFillTx/>
                <a:ea typeface="+mn-ea"/>
                <a:cs typeface="+mn-cs"/>
              </a:rPr>
            </a:br>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3" descr="C:\Users\jbalent\AppData\Local\Microsoft\Windows\Temporary Internet Files\Content.IE5\NXFCF63W\MP900401101[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79894" y="1905001"/>
            <a:ext cx="3006306" cy="426719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p:cNvSpPr txBox="1">
            <a:spLocks/>
          </p:cNvSpPr>
          <p:nvPr/>
        </p:nvSpPr>
        <p:spPr>
          <a:xfrm>
            <a:off x="4419600" y="1874837"/>
            <a:ext cx="38862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6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Mock Trial</a:t>
            </a:r>
          </a:p>
          <a:p>
            <a:pPr marL="457200" marR="0" lvl="0" indent="-457200" algn="l" defTabSz="914400" rtl="0" eaLnBrk="1" fontAlgn="auto" latinLnBrk="0" hangingPunct="1">
              <a:lnSpc>
                <a:spcPct val="100000"/>
              </a:lnSpc>
              <a:spcBef>
                <a:spcPts val="6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Model Congress</a:t>
            </a:r>
          </a:p>
          <a:p>
            <a:pPr marL="457200" marR="0" lvl="0" indent="-457200" algn="l" defTabSz="914400" rtl="0" eaLnBrk="1" fontAlgn="auto" latinLnBrk="0" hangingPunct="1">
              <a:lnSpc>
                <a:spcPct val="100000"/>
              </a:lnSpc>
              <a:spcBef>
                <a:spcPts val="6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Speech and Debate</a:t>
            </a:r>
          </a:p>
          <a:p>
            <a:pPr marL="457200" marR="0" lvl="0" indent="-457200" algn="l" defTabSz="914400" rtl="0" eaLnBrk="1" fontAlgn="auto" latinLnBrk="0" hangingPunct="1">
              <a:lnSpc>
                <a:spcPct val="100000"/>
              </a:lnSpc>
              <a:spcBef>
                <a:spcPts val="6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Model U.N. </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13194"/>
            <a:ext cx="7848600" cy="68634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1"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sysClr val="windowText" lastClr="000000"/>
                </a:solidFill>
                <a:effectLst/>
                <a:uLnTx/>
                <a:uFillTx/>
                <a:latin typeface="Calibri" pitchFamily="34" charset="0"/>
              </a:rPr>
              <a:t>WHO OR WHAT AM I?</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sz="2400" b="1" kern="0" dirty="0" smtClean="0">
                <a:solidFill>
                  <a:sysClr val="windowText" lastClr="000000"/>
                </a:solidFill>
                <a:latin typeface="Calibri" pitchFamily="34" charset="0"/>
              </a:rPr>
              <a:t>A</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 person or thing related to Civics</a:t>
            </a:r>
            <a:r>
              <a:rPr lang="en-US" sz="2400" b="1" kern="0" dirty="0">
                <a:solidFill>
                  <a:sysClr val="windowText" lastClr="000000"/>
                </a:solidFill>
                <a:latin typeface="Calibri" pitchFamily="34" charset="0"/>
              </a:rPr>
              <a:t> </a:t>
            </a:r>
            <a:r>
              <a:rPr lang="en-US" sz="2400" b="1" kern="0" dirty="0" smtClean="0">
                <a:solidFill>
                  <a:sysClr val="windowText" lastClr="000000"/>
                </a:solidFill>
                <a:latin typeface="Calibri" pitchFamily="34" charset="0"/>
              </a:rPr>
              <a:t>or Social Studies.</a:t>
            </a:r>
          </a:p>
          <a:p>
            <a:pPr marR="0" lvl="0" defTabSz="914400" eaLnBrk="1" fontAlgn="auto" latinLnBrk="0" hangingPunct="1">
              <a:lnSpc>
                <a:spcPct val="100000"/>
              </a:lnSpc>
              <a:spcBef>
                <a:spcPts val="0"/>
              </a:spcBef>
              <a:spcAft>
                <a:spcPts val="0"/>
              </a:spcAft>
              <a:buClrTx/>
              <a:buSzTx/>
              <a:tabLst/>
              <a:defRPr/>
            </a:pPr>
            <a:endParaRPr kumimoji="0" lang="en-US" sz="2400" b="1" i="0"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b="1" kern="0" dirty="0" smtClean="0">
                <a:solidFill>
                  <a:sysClr val="windowText" lastClr="000000"/>
                </a:solidFill>
                <a:latin typeface="Calibri" pitchFamily="34" charset="0"/>
              </a:rPr>
              <a:t>2. </a:t>
            </a:r>
            <a:r>
              <a:rPr lang="en-US" sz="2400" b="1" kern="0" dirty="0">
                <a:solidFill>
                  <a:sysClr val="windowText" lastClr="000000"/>
                </a:solidFill>
                <a:latin typeface="Calibri" pitchFamily="34" charset="0"/>
              </a:rPr>
              <a:t> </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“Could you please help me find out who or what I am?”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ysClr val="windowText" lastClr="000000"/>
              </a:solidFill>
              <a:effectLst/>
              <a:uLnTx/>
              <a:uFillTx/>
              <a:latin typeface="Calibri" pitchFamily="34" charset="0"/>
            </a:endParaRPr>
          </a:p>
          <a:p>
            <a:pPr marL="457200" marR="0" lvl="0" indent="-457200" defTabSz="914400" eaLnBrk="1" fontAlgn="auto" latinLnBrk="0" hangingPunct="1">
              <a:lnSpc>
                <a:spcPct val="100000"/>
              </a:lnSpc>
              <a:spcBef>
                <a:spcPts val="0"/>
              </a:spcBef>
              <a:spcAft>
                <a:spcPts val="0"/>
              </a:spcAft>
              <a:buClrTx/>
              <a:buSzTx/>
              <a:buFontTx/>
              <a:buAutoNum type="arabicPeriod" startAt="3"/>
              <a:tabLst/>
              <a:defRPr/>
            </a:pP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If no </a:t>
            </a:r>
            <a:r>
              <a:rPr kumimoji="0" lang="en-US" sz="2400" b="1" i="0" u="none" strike="noStrike" kern="0" cap="none" spc="0" normalizeH="0" noProof="0" dirty="0" smtClean="0">
                <a:ln>
                  <a:noFill/>
                </a:ln>
                <a:solidFill>
                  <a:sysClr val="windowText" lastClr="000000"/>
                </a:solidFill>
                <a:effectLst/>
                <a:uLnTx/>
                <a:uFillTx/>
                <a:latin typeface="Calibri" pitchFamily="34" charset="0"/>
              </a:rPr>
              <a:t>help, </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move on.</a:t>
            </a:r>
            <a:r>
              <a:rPr kumimoji="0" lang="en-US" sz="2400" b="1" i="0" u="none" strike="noStrike" kern="0" cap="none" spc="0" normalizeH="0" noProof="0" dirty="0" smtClean="0">
                <a:ln>
                  <a:noFill/>
                </a:ln>
                <a:solidFill>
                  <a:sysClr val="windowText" lastClr="000000"/>
                </a:solidFill>
                <a:effectLst/>
                <a:uLnTx/>
                <a:uFillTx/>
                <a:latin typeface="Calibri" pitchFamily="34" charset="0"/>
              </a:rPr>
              <a:t>  </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Don’t guess without a clue and keep moving.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   </a:t>
            </a:r>
          </a:p>
          <a:p>
            <a:pPr marL="457200" marR="0" lvl="0" indent="-457200" defTabSz="914400" eaLnBrk="1" fontAlgn="auto" latinLnBrk="0" hangingPunct="1">
              <a:lnSpc>
                <a:spcPct val="100000"/>
              </a:lnSpc>
              <a:spcBef>
                <a:spcPts val="0"/>
              </a:spcBef>
              <a:spcAft>
                <a:spcPts val="0"/>
              </a:spcAft>
              <a:buClrTx/>
              <a:buSzTx/>
              <a:buFontTx/>
              <a:buAutoNum type="arabicPeriod" startAt="4"/>
              <a:tabLst/>
              <a:defRPr/>
            </a:pPr>
            <a:r>
              <a:rPr lang="en-US" sz="2400" b="1" kern="0" dirty="0">
                <a:solidFill>
                  <a:sysClr val="windowText" lastClr="000000"/>
                </a:solidFill>
                <a:latin typeface="Calibri" pitchFamily="34" charset="0"/>
              </a:rPr>
              <a:t>A</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void</a:t>
            </a:r>
            <a:r>
              <a:rPr kumimoji="0" lang="en-US" sz="2400" b="1" i="0" u="none" strike="noStrike" kern="0" cap="none" spc="0" normalizeH="0" noProof="0" dirty="0" smtClean="0">
                <a:ln>
                  <a:noFill/>
                </a:ln>
                <a:solidFill>
                  <a:sysClr val="windowText" lastClr="000000"/>
                </a:solidFill>
                <a:effectLst/>
                <a:uLnTx/>
                <a:uFillTx/>
                <a:latin typeface="Calibri" pitchFamily="34" charset="0"/>
              </a:rPr>
              <a:t> </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‘sounds like’ or ‘rhymes with’  and don’t use part of the word, concept, name, etc.  </a:t>
            </a:r>
            <a:r>
              <a:rPr kumimoji="0" lang="en-US" sz="2400" b="1" i="1" u="none" strike="noStrike" kern="0" cap="none" spc="0" normalizeH="0" baseline="0" noProof="0" dirty="0" smtClean="0">
                <a:ln>
                  <a:noFill/>
                </a:ln>
                <a:solidFill>
                  <a:sysClr val="windowText" lastClr="000000"/>
                </a:solidFill>
                <a:effectLst/>
                <a:uLnTx/>
                <a:uFillTx/>
                <a:latin typeface="Calibri" pitchFamily="34" charset="0"/>
              </a:rPr>
              <a:t>Examples: Gettysburg Address, Amendments.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smtClean="0">
              <a:ln>
                <a:noFill/>
              </a:ln>
              <a:solidFill>
                <a:sysClr val="windowText" lastClr="000000"/>
              </a:solidFill>
              <a:effectLst/>
              <a:uLnTx/>
              <a:uFillTx/>
              <a:latin typeface="Calibri" pitchFamily="34" charset="0"/>
            </a:endParaRPr>
          </a:p>
          <a:p>
            <a:pPr marL="457200" marR="0" lvl="0" indent="-457200" defTabSz="914400" eaLnBrk="1" fontAlgn="auto" latinLnBrk="0" hangingPunct="1">
              <a:lnSpc>
                <a:spcPct val="100000"/>
              </a:lnSpc>
              <a:spcBef>
                <a:spcPts val="0"/>
              </a:spcBef>
              <a:spcAft>
                <a:spcPts val="0"/>
              </a:spcAft>
              <a:buClrTx/>
              <a:buSzTx/>
              <a:buFontTx/>
              <a:buAutoNum type="arabicPeriod" startAt="5"/>
              <a:tabLst/>
              <a:defRPr/>
            </a:pP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When you </a:t>
            </a:r>
            <a:r>
              <a:rPr lang="en-US" sz="2400" b="1" kern="0" dirty="0" smtClean="0">
                <a:solidFill>
                  <a:sysClr val="windowText" lastClr="000000"/>
                </a:solidFill>
                <a:latin typeface="Calibri" pitchFamily="34" charset="0"/>
              </a:rPr>
              <a:t>know </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who or what you are, turn your name</a:t>
            </a:r>
          </a:p>
          <a:p>
            <a:pPr marL="457200" marR="0" lvl="0" indent="-457200" defTabSz="914400" eaLnBrk="1" fontAlgn="auto" latinLnBrk="0" hangingPunct="1">
              <a:lnSpc>
                <a:spcPct val="100000"/>
              </a:lnSpc>
              <a:spcBef>
                <a:spcPts val="0"/>
              </a:spcBef>
              <a:spcAft>
                <a:spcPts val="0"/>
              </a:spcAft>
              <a:buClrTx/>
              <a:buSzTx/>
              <a:tabLst/>
              <a:defRPr/>
            </a:pP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        tag</a:t>
            </a:r>
            <a:r>
              <a:rPr kumimoji="0" lang="en-US" sz="2400" b="1" i="0" u="none" strike="noStrike" kern="0" cap="none" spc="0" normalizeH="0" noProof="0" dirty="0" smtClean="0">
                <a:ln>
                  <a:noFill/>
                </a:ln>
                <a:solidFill>
                  <a:sysClr val="windowText" lastClr="000000"/>
                </a:solidFill>
                <a:effectLst/>
                <a:uLnTx/>
                <a:uFillTx/>
                <a:latin typeface="Calibri" pitchFamily="34" charset="0"/>
              </a:rPr>
              <a:t> </a:t>
            </a:r>
            <a:r>
              <a:rPr kumimoji="0" lang="en-US" sz="2400" b="1" i="0" u="none" strike="noStrike" kern="0" cap="none" spc="0" normalizeH="0" baseline="0" noProof="0" dirty="0" smtClean="0">
                <a:ln>
                  <a:noFill/>
                </a:ln>
                <a:solidFill>
                  <a:sysClr val="windowText" lastClr="000000"/>
                </a:solidFill>
                <a:effectLst/>
                <a:uLnTx/>
                <a:uFillTx/>
                <a:latin typeface="Calibri" pitchFamily="34" charset="0"/>
              </a:rPr>
              <a:t>around and continue providing clues for others.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ysClr val="windowText" lastClr="000000"/>
              </a:solidFill>
              <a:effectLst/>
              <a:uLnTx/>
              <a:uFillTx/>
              <a:latin typeface="Calibri" pitchFamily="34" charset="0"/>
            </a:endParaRPr>
          </a:p>
        </p:txBody>
      </p:sp>
    </p:spTree>
    <p:extLst>
      <p:ext uri="{BB962C8B-B14F-4D97-AF65-F5344CB8AC3E}">
        <p14:creationId xmlns:p14="http://schemas.microsoft.com/office/powerpoint/2010/main" val="2897873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685800" y="1752601"/>
            <a:ext cx="7620000" cy="3124200"/>
          </a:xfrm>
          <a:prstGeom prst="rect">
            <a:avLst/>
          </a:prstGeo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Calibri"/>
              </a:rPr>
              <a:t>Nearly </a:t>
            </a:r>
            <a:r>
              <a:rPr kumimoji="0" lang="en-US" sz="4000" b="0" i="0" u="none" strike="noStrike" kern="0" cap="none" spc="0" normalizeH="0" baseline="0" noProof="0" dirty="0">
                <a:ln>
                  <a:noFill/>
                </a:ln>
                <a:solidFill>
                  <a:prstClr val="black"/>
                </a:solidFill>
                <a:effectLst/>
                <a:uLnTx/>
                <a:uFillTx/>
                <a:latin typeface="Calibri"/>
              </a:rPr>
              <a:t>a dozen studies have been conducted and all demonstrate strong links between certain types of extracurricular activities and civic engagement</a:t>
            </a:r>
            <a:r>
              <a:rPr kumimoji="0" lang="en-US" sz="4000" b="0" i="0" u="none" strike="noStrike" kern="0" cap="none" spc="0" normalizeH="0" baseline="0" noProof="0" dirty="0" smtClean="0">
                <a:ln>
                  <a:noFill/>
                </a:ln>
                <a:solidFill>
                  <a:prstClr val="black"/>
                </a:solidFill>
                <a:effectLst/>
                <a:uLnTx/>
                <a:uFillTx/>
                <a:latin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ysClr val="windowText" lastClr="000000"/>
              </a:solidFill>
              <a:effectLst/>
              <a:uLnTx/>
              <a:uFillTx/>
            </a:endParaRPr>
          </a:p>
        </p:txBody>
      </p:sp>
      <p:sp>
        <p:nvSpPr>
          <p:cNvPr id="7" name="Title 2"/>
          <p:cNvSpPr txBox="1">
            <a:spLocks/>
          </p:cNvSpPr>
          <p:nvPr/>
        </p:nvSpPr>
        <p:spPr>
          <a:xfrm>
            <a:off x="1069258" y="381000"/>
            <a:ext cx="6934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3600" b="1" kern="0" dirty="0" smtClean="0">
                <a:solidFill>
                  <a:srgbClr val="FF0000"/>
                </a:solidFill>
              </a:rPr>
              <a:t>Supporting Research</a:t>
            </a:r>
            <a:endParaRPr lang="en-US" sz="3600" b="1" kern="0" dirty="0">
              <a:solidFill>
                <a:srgbClr val="FF0000"/>
              </a:solidFill>
            </a:endParaRPr>
          </a:p>
        </p:txBody>
      </p:sp>
      <p:sp>
        <p:nvSpPr>
          <p:cNvPr id="4" name="Rectangle 3"/>
          <p:cNvSpPr/>
          <p:nvPr/>
        </p:nvSpPr>
        <p:spPr>
          <a:xfrm>
            <a:off x="762000" y="5943600"/>
            <a:ext cx="7620000" cy="307777"/>
          </a:xfrm>
          <a:prstGeom prst="rect">
            <a:avLst/>
          </a:prstGeom>
        </p:spPr>
        <p:txBody>
          <a:bodyPr wrap="square">
            <a:spAutoFit/>
          </a:bodyPr>
          <a:lstStyle/>
          <a:p>
            <a:pPr lvl="0" algn="ctr">
              <a:spcBef>
                <a:spcPct val="20000"/>
              </a:spcBef>
              <a:spcAft>
                <a:spcPts val="600"/>
              </a:spcAft>
            </a:pPr>
            <a:r>
              <a:rPr lang="en-US" sz="1400" b="1" dirty="0" smtClean="0">
                <a:solidFill>
                  <a:srgbClr val="002060"/>
                </a:solidFill>
                <a:latin typeface="Arial"/>
                <a:hlinkClick r:id="rId3"/>
              </a:rPr>
              <a:t>http://civicmission.s3.amazonaws.com/118/f0/5/171/1/Guardian-of-Democracy-report.pdf</a:t>
            </a:r>
            <a:endParaRPr lang="en-US" sz="1400" b="1" dirty="0" smtClean="0">
              <a:solidFill>
                <a:srgbClr val="002060"/>
              </a:solidFill>
              <a:latin typeface="Arial"/>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419600"/>
            <a:ext cx="6965245" cy="1202485"/>
          </a:xfrm>
        </p:spPr>
        <p:txBody>
          <a:bodyPr>
            <a:normAutofit fontScale="90000"/>
          </a:bodyPr>
          <a:lstStyle/>
          <a:p>
            <a:r>
              <a:rPr lang="en-US" b="1" dirty="0" smtClean="0"/>
              <a:t>Examples of Extracurricular Activities at Your School?</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t>
            </a:r>
            <a:endParaRPr lang="en-US" b="1" dirty="0"/>
          </a:p>
        </p:txBody>
      </p:sp>
    </p:spTree>
    <p:extLst>
      <p:ext uri="{BB962C8B-B14F-4D97-AF65-F5344CB8AC3E}">
        <p14:creationId xmlns:p14="http://schemas.microsoft.com/office/powerpoint/2010/main" val="1308817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0" y="533400"/>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002060"/>
                </a:solidFill>
                <a:effectLst/>
                <a:uLnTx/>
                <a:uFillTx/>
                <a:latin typeface="Arial Black"/>
                <a:ea typeface="+mj-ea"/>
                <a:cs typeface="+mj-cs"/>
              </a:rPr>
              <a:t>Proven Practice #5</a:t>
            </a:r>
            <a:r>
              <a:rPr kumimoji="0" lang="en-US" sz="4400" b="1" i="0" u="none" strike="noStrike" kern="1200" cap="none" spc="0" normalizeH="0" baseline="0" noProof="0" dirty="0" smtClean="0">
                <a:ln>
                  <a:noFill/>
                </a:ln>
                <a:solidFill>
                  <a:srgbClr val="002060"/>
                </a:solidFill>
                <a:effectLst/>
                <a:uLnTx/>
                <a:uFillTx/>
                <a:latin typeface="Arial Black"/>
                <a:ea typeface="+mj-ea"/>
                <a:cs typeface="+mj-cs"/>
              </a:rPr>
              <a:t/>
            </a:r>
            <a:br>
              <a:rPr kumimoji="0" lang="en-US" sz="4400" b="1" i="0" u="none" strike="noStrike" kern="1200" cap="none" spc="0" normalizeH="0" baseline="0" noProof="0" dirty="0" smtClean="0">
                <a:ln>
                  <a:noFill/>
                </a:ln>
                <a:solidFill>
                  <a:srgbClr val="002060"/>
                </a:solidFill>
                <a:effectLst/>
                <a:uLnTx/>
                <a:uFillTx/>
                <a:latin typeface="Arial Black"/>
                <a:ea typeface="+mj-ea"/>
                <a:cs typeface="+mj-cs"/>
              </a:rPr>
            </a:br>
            <a:endParaRPr kumimoji="0" lang="en-US" sz="3100" b="1" i="1" u="none" strike="noStrike" kern="1200" cap="none" spc="0" normalizeH="0" baseline="0" noProof="0" dirty="0">
              <a:ln>
                <a:noFill/>
              </a:ln>
              <a:solidFill>
                <a:srgbClr val="002060"/>
              </a:solidFill>
              <a:effectLst/>
              <a:uLnTx/>
              <a:uFillTx/>
              <a:latin typeface="Arial Black"/>
              <a:ea typeface="+mj-ea"/>
              <a:cs typeface="+mj-cs"/>
            </a:endParaRPr>
          </a:p>
        </p:txBody>
      </p:sp>
      <p:sp>
        <p:nvSpPr>
          <p:cNvPr id="5" name="TextBox 4"/>
          <p:cNvSpPr txBox="1"/>
          <p:nvPr/>
        </p:nvSpPr>
        <p:spPr>
          <a:xfrm>
            <a:off x="0" y="1259413"/>
            <a:ext cx="8991600" cy="5693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100" b="0" i="1" u="none" strike="noStrike" kern="0" cap="none" spc="0" normalizeH="0" baseline="0" noProof="0" dirty="0" smtClean="0">
                <a:ln>
                  <a:noFill/>
                </a:ln>
                <a:solidFill>
                  <a:prstClr val="black"/>
                </a:solidFill>
                <a:effectLst/>
                <a:uLnTx/>
                <a:uFillTx/>
              </a:rPr>
              <a:t>Student Participation in School Governance</a:t>
            </a:r>
            <a:endParaRPr kumimoji="0" lang="en-US" sz="1800" b="0" i="0" u="none" strike="noStrike" kern="0" cap="none" spc="0" normalizeH="0" baseline="0" noProof="0" dirty="0">
              <a:ln>
                <a:noFill/>
              </a:ln>
              <a:solidFill>
                <a:prstClr val="black"/>
              </a:solidFill>
              <a:effectLst/>
              <a:uLnTx/>
              <a:uFillTx/>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031" y="1905000"/>
            <a:ext cx="4648200" cy="405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685800" y="1646237"/>
            <a:ext cx="7620000" cy="2316163"/>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Calibri"/>
              </a:rPr>
              <a:t>There </a:t>
            </a:r>
            <a:r>
              <a:rPr kumimoji="0" lang="en-US" sz="4000" b="0" i="0" u="none" strike="noStrike" kern="0" cap="none" spc="0" normalizeH="0" baseline="0" noProof="0" dirty="0">
                <a:ln>
                  <a:noFill/>
                </a:ln>
                <a:solidFill>
                  <a:prstClr val="black"/>
                </a:solidFill>
                <a:effectLst/>
                <a:uLnTx/>
                <a:uFillTx/>
                <a:latin typeface="Calibri"/>
              </a:rPr>
              <a:t>is a strong, consistent relationship between those who participate in student government and adults who are politically and civically active</a:t>
            </a:r>
            <a:r>
              <a:rPr kumimoji="0" lang="en-US" sz="4000" b="0" i="0" u="none" strike="noStrike" kern="0" cap="none" spc="0" normalizeH="0" baseline="0" noProof="0" dirty="0" smtClean="0">
                <a:ln>
                  <a:noFill/>
                </a:ln>
                <a:solidFill>
                  <a:prstClr val="black"/>
                </a:solidFill>
                <a:effectLst/>
                <a:uLnTx/>
                <a:uFillTx/>
                <a:latin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ysClr val="windowText" lastClr="000000"/>
              </a:solidFill>
              <a:effectLst/>
              <a:uLnTx/>
              <a:uFillTx/>
            </a:endParaRPr>
          </a:p>
        </p:txBody>
      </p:sp>
      <p:sp>
        <p:nvSpPr>
          <p:cNvPr id="7" name="Title 2"/>
          <p:cNvSpPr txBox="1">
            <a:spLocks/>
          </p:cNvSpPr>
          <p:nvPr/>
        </p:nvSpPr>
        <p:spPr>
          <a:xfrm>
            <a:off x="1069258" y="381000"/>
            <a:ext cx="6934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3600" b="1" kern="0" dirty="0" smtClean="0">
                <a:solidFill>
                  <a:srgbClr val="FF0000"/>
                </a:solidFill>
              </a:rPr>
              <a:t>Supporting Research</a:t>
            </a:r>
            <a:endParaRPr lang="en-US" sz="3600" b="1" kern="0" dirty="0">
              <a:solidFill>
                <a:srgbClr val="FF0000"/>
              </a:solidFill>
            </a:endParaRPr>
          </a:p>
        </p:txBody>
      </p:sp>
      <p:sp>
        <p:nvSpPr>
          <p:cNvPr id="4" name="Rectangle 3"/>
          <p:cNvSpPr/>
          <p:nvPr/>
        </p:nvSpPr>
        <p:spPr>
          <a:xfrm>
            <a:off x="762000" y="5943600"/>
            <a:ext cx="7620000" cy="307777"/>
          </a:xfrm>
          <a:prstGeom prst="rect">
            <a:avLst/>
          </a:prstGeom>
        </p:spPr>
        <p:txBody>
          <a:bodyPr wrap="square">
            <a:spAutoFit/>
          </a:bodyPr>
          <a:lstStyle/>
          <a:p>
            <a:pPr lvl="0" algn="ctr">
              <a:spcBef>
                <a:spcPct val="20000"/>
              </a:spcBef>
              <a:spcAft>
                <a:spcPts val="600"/>
              </a:spcAft>
            </a:pPr>
            <a:r>
              <a:rPr lang="en-US" sz="1400" b="1" dirty="0" smtClean="0">
                <a:solidFill>
                  <a:srgbClr val="002060"/>
                </a:solidFill>
                <a:latin typeface="Arial"/>
                <a:hlinkClick r:id="rId3"/>
              </a:rPr>
              <a:t>http://civicmission.s3.amazonaws.com/118/f0/5/171/1/Guardian-of-Democracy-report.pdf</a:t>
            </a:r>
            <a:endParaRPr lang="en-US" sz="1400" b="1" dirty="0" smtClean="0">
              <a:solidFill>
                <a:srgbClr val="002060"/>
              </a:solidFill>
              <a:latin typeface="Arial"/>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6156" y="5638800"/>
            <a:ext cx="5762977" cy="646331"/>
          </a:xfrm>
          <a:prstGeom prst="rect">
            <a:avLst/>
          </a:prstGeom>
        </p:spPr>
        <p:txBody>
          <a:bodyPr wrap="square">
            <a:spAutoFit/>
          </a:bodyPr>
          <a:lstStyle/>
          <a:p>
            <a:r>
              <a:rPr lang="en-US" dirty="0">
                <a:hlinkClick r:id="rId3"/>
              </a:rPr>
              <a:t>http://</a:t>
            </a:r>
            <a:r>
              <a:rPr lang="en-US" dirty="0" smtClean="0">
                <a:hlinkClick r:id="rId3"/>
              </a:rPr>
              <a:t>www.ascd.org/ascd-express/vol8/811-chan.aspx</a:t>
            </a:r>
            <a:endParaRPr lang="en-US" dirty="0" smtClean="0"/>
          </a:p>
          <a:p>
            <a:endParaRPr lang="en-US" dirty="0"/>
          </a:p>
        </p:txBody>
      </p:sp>
      <p:sp>
        <p:nvSpPr>
          <p:cNvPr id="4" name="Title 3"/>
          <p:cNvSpPr>
            <a:spLocks noGrp="1"/>
          </p:cNvSpPr>
          <p:nvPr>
            <p:ph type="title"/>
          </p:nvPr>
        </p:nvSpPr>
        <p:spPr>
          <a:xfrm>
            <a:off x="990600" y="2438400"/>
            <a:ext cx="7315200" cy="1202485"/>
          </a:xfrm>
        </p:spPr>
        <p:txBody>
          <a:bodyPr>
            <a:noAutofit/>
          </a:bodyPr>
          <a:lstStyle/>
          <a:p>
            <a:r>
              <a:rPr lang="en-US" b="1" dirty="0" smtClean="0"/>
              <a:t>Strategies </a:t>
            </a:r>
            <a:br>
              <a:rPr lang="en-US" b="1" dirty="0" smtClean="0"/>
            </a:br>
            <a:r>
              <a:rPr lang="en-US" b="1" dirty="0" smtClean="0"/>
              <a:t>for </a:t>
            </a:r>
            <a:br>
              <a:rPr lang="en-US" b="1" dirty="0" smtClean="0"/>
            </a:br>
            <a:r>
              <a:rPr lang="en-US" b="1" dirty="0" smtClean="0"/>
              <a:t>Encouraging Student Voice</a:t>
            </a:r>
            <a:endParaRPr lang="en-US" b="1" dirty="0"/>
          </a:p>
        </p:txBody>
      </p:sp>
    </p:spTree>
    <p:extLst>
      <p:ext uri="{BB962C8B-B14F-4D97-AF65-F5344CB8AC3E}">
        <p14:creationId xmlns:p14="http://schemas.microsoft.com/office/powerpoint/2010/main" val="2324949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balent\AppData\Local\Microsoft\Windows\Temporary Internet Files\Content.IE5\CC91RQNG\MP900385346[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441201" y="1828800"/>
            <a:ext cx="3232830" cy="43735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p:cNvSpPr txBox="1">
            <a:spLocks/>
          </p:cNvSpPr>
          <p:nvPr/>
        </p:nvSpPr>
        <p:spPr>
          <a:xfrm>
            <a:off x="5090160" y="1874837"/>
            <a:ext cx="329184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Mock Trial</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Model Constitutional Convention</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Competitive Debate Team</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mn-cs"/>
              </a:rPr>
              <a:t>Games</a:t>
            </a:r>
          </a:p>
          <a:p>
            <a:pPr marL="457200" marR="0" lvl="1" indent="-18288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400" b="0" i="0" u="none" strike="noStrike" kern="1200" cap="none" spc="0" normalizeH="0" baseline="0" noProof="0" dirty="0" err="1" smtClean="0">
                <a:ln>
                  <a:noFill/>
                </a:ln>
                <a:solidFill>
                  <a:prstClr val="black"/>
                </a:solidFill>
                <a:effectLst/>
                <a:uLnTx/>
                <a:uFillTx/>
                <a:latin typeface="Arial"/>
                <a:ea typeface="+mn-ea"/>
                <a:cs typeface="+mn-cs"/>
              </a:rPr>
              <a:t>iCivics</a:t>
            </a: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274320" marR="0" lvl="1" indent="0" algn="l" defTabSz="914400" rtl="0" eaLnBrk="1" fontAlgn="auto" latinLnBrk="0" hangingPunct="1">
              <a:lnSpc>
                <a:spcPct val="100000"/>
              </a:lnSpc>
              <a:spcBef>
                <a:spcPct val="20000"/>
              </a:spcBef>
              <a:spcAft>
                <a:spcPts val="0"/>
              </a:spcAft>
              <a:buClr>
                <a:srgbClr val="C00000"/>
              </a:buClr>
              <a:buSzTx/>
              <a:buFont typeface="Arial" pitchFamily="34" charset="0"/>
              <a:buNone/>
              <a:tabLst/>
              <a:defRPr/>
            </a:pPr>
            <a:endParaRPr kumimoji="0" lang="en-US" sz="2400" b="0" i="0" u="none" strike="noStrike" kern="1200" cap="none" spc="0" normalizeH="0" baseline="0" noProof="0" dirty="0" smtClean="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sp>
        <p:nvSpPr>
          <p:cNvPr id="6" name="Title 7"/>
          <p:cNvSpPr txBox="1">
            <a:spLocks/>
          </p:cNvSpPr>
          <p:nvPr/>
        </p:nvSpPr>
        <p:spPr>
          <a:xfrm>
            <a:off x="533400" y="533400"/>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300" b="0" i="0" u="none" strike="noStrike" kern="1200" cap="none" spc="0" normalizeH="0" baseline="0" noProof="0" dirty="0" smtClean="0">
                <a:ln>
                  <a:noFill/>
                </a:ln>
                <a:solidFill>
                  <a:srgbClr val="002060"/>
                </a:solidFill>
                <a:effectLst/>
                <a:uLnTx/>
                <a:uFillTx/>
                <a:latin typeface="Arial Black"/>
                <a:ea typeface="+mj-ea"/>
                <a:cs typeface="+mj-cs"/>
              </a:rPr>
              <a:t>Proven Practice #6</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100" b="0" i="1" u="none" strike="noStrike" kern="1200" cap="none" spc="0" normalizeH="0" baseline="0" noProof="0" dirty="0" smtClean="0">
                <a:ln>
                  <a:noFill/>
                </a:ln>
                <a:solidFill>
                  <a:sysClr val="windowText" lastClr="000000"/>
                </a:solidFill>
                <a:effectLst/>
                <a:uLnTx/>
                <a:uFillTx/>
                <a:latin typeface="Arial"/>
                <a:ea typeface="+mj-ea"/>
                <a:cs typeface="+mj-cs"/>
              </a:rPr>
              <a:t>Simulations of Democratic Processes</a:t>
            </a:r>
            <a:endParaRPr kumimoji="0" lang="en-US" sz="6100" b="0" i="1" u="none" strike="noStrike" kern="1200" cap="none" spc="0" normalizeH="0" baseline="0" noProof="0" dirty="0">
              <a:ln>
                <a:noFill/>
              </a:ln>
              <a:solidFill>
                <a:sysClr val="windowText" lastClr="000000"/>
              </a:solidFill>
              <a:effectLst/>
              <a:uLnTx/>
              <a:uFillTx/>
              <a:latin typeface="Arial"/>
              <a:ea typeface="+mj-ea"/>
              <a:cs typeface="+mj-cs"/>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726358" y="1371600"/>
            <a:ext cx="7620000" cy="4373563"/>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alibri"/>
              </a:rPr>
              <a:t>Programs and classroom-based simulations that </a:t>
            </a:r>
            <a:r>
              <a:rPr kumimoji="0" lang="en-US" sz="3200" b="0" i="0" u="none" strike="noStrike" kern="0" cap="none" spc="0" normalizeH="0" baseline="0" noProof="0" dirty="0">
                <a:ln>
                  <a:noFill/>
                </a:ln>
                <a:solidFill>
                  <a:prstClr val="black"/>
                </a:solidFill>
                <a:effectLst/>
                <a:uLnTx/>
                <a:uFillTx/>
                <a:latin typeface="Calibri"/>
              </a:rPr>
              <a:t>allow students to take on roles that simulate democratic processes and procedures show that students who participated are more committed to participatory citizenship, more interested in service and have a greater sense of political efficacy than peers who did not participate in these </a:t>
            </a:r>
            <a:r>
              <a:rPr kumimoji="0" lang="en-US" sz="3200" b="0" i="0" u="none" strike="noStrike" kern="0" cap="none" spc="0" normalizeH="0" baseline="0" noProof="0" dirty="0" smtClean="0">
                <a:ln>
                  <a:noFill/>
                </a:ln>
                <a:solidFill>
                  <a:prstClr val="black"/>
                </a:solidFill>
                <a:effectLst/>
                <a:uLnTx/>
                <a:uFillTx/>
                <a:latin typeface="Calibri"/>
              </a:rPr>
              <a:t>programs.</a:t>
            </a:r>
            <a:endParaRPr kumimoji="0" lang="en-US" sz="32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endParaRPr>
          </a:p>
        </p:txBody>
      </p:sp>
      <p:sp>
        <p:nvSpPr>
          <p:cNvPr id="7" name="Title 2"/>
          <p:cNvSpPr txBox="1">
            <a:spLocks/>
          </p:cNvSpPr>
          <p:nvPr/>
        </p:nvSpPr>
        <p:spPr>
          <a:xfrm>
            <a:off x="1069258" y="381000"/>
            <a:ext cx="6934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3600" b="1" kern="0" dirty="0" smtClean="0">
                <a:solidFill>
                  <a:srgbClr val="FF0000"/>
                </a:solidFill>
              </a:rPr>
              <a:t>Supporting Research</a:t>
            </a:r>
            <a:endParaRPr lang="en-US" sz="3600" b="1" kern="0" dirty="0">
              <a:solidFill>
                <a:srgbClr val="FF0000"/>
              </a:solidFill>
            </a:endParaRPr>
          </a:p>
        </p:txBody>
      </p:sp>
      <p:sp>
        <p:nvSpPr>
          <p:cNvPr id="4" name="Rectangle 3"/>
          <p:cNvSpPr/>
          <p:nvPr/>
        </p:nvSpPr>
        <p:spPr>
          <a:xfrm>
            <a:off x="762000" y="5943600"/>
            <a:ext cx="7620000" cy="307777"/>
          </a:xfrm>
          <a:prstGeom prst="rect">
            <a:avLst/>
          </a:prstGeom>
        </p:spPr>
        <p:txBody>
          <a:bodyPr wrap="square">
            <a:spAutoFit/>
          </a:bodyPr>
          <a:lstStyle/>
          <a:p>
            <a:pPr lvl="0" algn="ctr">
              <a:spcBef>
                <a:spcPct val="20000"/>
              </a:spcBef>
              <a:spcAft>
                <a:spcPts val="600"/>
              </a:spcAft>
            </a:pPr>
            <a:r>
              <a:rPr lang="en-US" sz="1400" b="1" dirty="0" smtClean="0">
                <a:solidFill>
                  <a:srgbClr val="002060"/>
                </a:solidFill>
                <a:latin typeface="Arial"/>
                <a:hlinkClick r:id="rId3"/>
              </a:rPr>
              <a:t>http://civicmission.s3.amazonaws.com/118/f0/5/171/1/Guardian-of-Democracy-report.pdf</a:t>
            </a:r>
            <a:endParaRPr lang="en-US" sz="1400" b="1" dirty="0" smtClean="0">
              <a:solidFill>
                <a:srgbClr val="002060"/>
              </a:solidFill>
              <a:latin typeface="Arial"/>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6" y="0"/>
            <a:ext cx="9144000" cy="7047314"/>
          </a:xfrm>
          <a:prstGeom prst="rect">
            <a:avLst/>
          </a:prstGeom>
        </p:spPr>
        <p:txBody>
          <a:bodyPr wrap="square">
            <a:spAutoFit/>
          </a:bodyPr>
          <a:lstStyle/>
          <a:p>
            <a:pPr marL="228600" marR="0" algn="ctr">
              <a:lnSpc>
                <a:spcPct val="115000"/>
              </a:lnSpc>
              <a:spcBef>
                <a:spcPts val="0"/>
              </a:spcBef>
              <a:spcAft>
                <a:spcPts val="0"/>
              </a:spcAft>
              <a:tabLst>
                <a:tab pos="850900" algn="l"/>
              </a:tabLst>
            </a:pPr>
            <a:endParaRPr lang="en-US" sz="2800" b="1" i="1" dirty="0">
              <a:solidFill>
                <a:srgbClr val="000000"/>
              </a:solidFill>
              <a:ea typeface="Times New Roman"/>
              <a:cs typeface="Tahoma"/>
            </a:endParaRPr>
          </a:p>
          <a:p>
            <a:pPr marL="228600" marR="0" algn="ctr">
              <a:lnSpc>
                <a:spcPct val="115000"/>
              </a:lnSpc>
              <a:spcBef>
                <a:spcPts val="0"/>
              </a:spcBef>
              <a:spcAft>
                <a:spcPts val="0"/>
              </a:spcAft>
              <a:tabLst>
                <a:tab pos="850900" algn="l"/>
              </a:tabLst>
            </a:pPr>
            <a:endParaRPr lang="en-US" sz="2800" i="1" dirty="0" smtClean="0">
              <a:solidFill>
                <a:srgbClr val="000000"/>
              </a:solidFill>
              <a:ea typeface="Times New Roman"/>
              <a:cs typeface="Tahoma"/>
            </a:endParaRPr>
          </a:p>
          <a:p>
            <a:pPr marL="228600" marR="0" algn="ctr">
              <a:lnSpc>
                <a:spcPct val="115000"/>
              </a:lnSpc>
              <a:spcBef>
                <a:spcPts val="0"/>
              </a:spcBef>
              <a:spcAft>
                <a:spcPts val="0"/>
              </a:spcAft>
              <a:tabLst>
                <a:tab pos="850900" algn="l"/>
              </a:tabLst>
            </a:pPr>
            <a:r>
              <a:rPr lang="en-US" sz="2800" i="1" dirty="0" smtClean="0">
                <a:solidFill>
                  <a:srgbClr val="000000"/>
                </a:solidFill>
                <a:ea typeface="Times New Roman"/>
                <a:cs typeface="Tahoma"/>
              </a:rPr>
              <a:t>What are the primary benefits of civic learning? </a:t>
            </a:r>
          </a:p>
          <a:p>
            <a:pPr marR="0" lvl="0">
              <a:lnSpc>
                <a:spcPct val="115000"/>
              </a:lnSpc>
              <a:spcBef>
                <a:spcPts val="0"/>
              </a:spcBef>
              <a:spcAft>
                <a:spcPts val="0"/>
              </a:spcAft>
              <a:tabLst>
                <a:tab pos="850900" algn="l"/>
              </a:tabLst>
            </a:pPr>
            <a:r>
              <a:rPr lang="en-US" sz="1300" i="1" dirty="0">
                <a:solidFill>
                  <a:srgbClr val="000000"/>
                </a:solidFill>
                <a:ea typeface="Times New Roman"/>
                <a:cs typeface="Tahoma"/>
              </a:rPr>
              <a:t> </a:t>
            </a:r>
            <a:endParaRPr lang="en-US" sz="1300" i="1" dirty="0" smtClean="0">
              <a:solidFill>
                <a:srgbClr val="000000"/>
              </a:solidFill>
              <a:ea typeface="Times New Roman"/>
              <a:cs typeface="Tahoma"/>
            </a:endParaRPr>
          </a:p>
          <a:p>
            <a:pPr marR="0" lvl="0">
              <a:lnSpc>
                <a:spcPct val="115000"/>
              </a:lnSpc>
              <a:spcBef>
                <a:spcPts val="0"/>
              </a:spcBef>
              <a:spcAft>
                <a:spcPts val="0"/>
              </a:spcAft>
              <a:tabLst>
                <a:tab pos="850900" algn="l"/>
              </a:tabLst>
            </a:pPr>
            <a:endParaRPr lang="en-US" sz="1300" dirty="0" smtClean="0">
              <a:ea typeface="Calibri"/>
              <a:cs typeface="Times New Roman"/>
            </a:endParaRPr>
          </a:p>
          <a:p>
            <a:pPr marR="0" lvl="0">
              <a:lnSpc>
                <a:spcPct val="115000"/>
              </a:lnSpc>
              <a:spcBef>
                <a:spcPts val="0"/>
              </a:spcBef>
              <a:spcAft>
                <a:spcPts val="0"/>
              </a:spcAft>
              <a:tabLst>
                <a:tab pos="850900" algn="l"/>
              </a:tabLst>
            </a:pPr>
            <a:endParaRPr lang="en-US" sz="1300" dirty="0">
              <a:ea typeface="Calibri"/>
              <a:cs typeface="Times New Roman"/>
            </a:endParaRPr>
          </a:p>
          <a:p>
            <a:pPr marR="0" lvl="0">
              <a:lnSpc>
                <a:spcPct val="115000"/>
              </a:lnSpc>
              <a:spcBef>
                <a:spcPts val="0"/>
              </a:spcBef>
              <a:spcAft>
                <a:spcPts val="0"/>
              </a:spcAft>
              <a:tabLst>
                <a:tab pos="850900" algn="l"/>
              </a:tabLst>
            </a:pPr>
            <a:endParaRPr lang="en-US" sz="1300" dirty="0" smtClean="0">
              <a:ea typeface="Calibri"/>
              <a:cs typeface="Times New Roman"/>
            </a:endParaRPr>
          </a:p>
          <a:p>
            <a:pPr marR="0" lvl="0">
              <a:lnSpc>
                <a:spcPct val="115000"/>
              </a:lnSpc>
              <a:spcBef>
                <a:spcPts val="0"/>
              </a:spcBef>
              <a:spcAft>
                <a:spcPts val="0"/>
              </a:spcAft>
              <a:tabLst>
                <a:tab pos="850900" algn="l"/>
              </a:tabLst>
            </a:pPr>
            <a:endParaRPr lang="en-US" sz="1300" dirty="0">
              <a:ea typeface="Calibri"/>
              <a:cs typeface="Times New Roman"/>
            </a:endParaRPr>
          </a:p>
          <a:p>
            <a:pPr marR="0" lvl="0">
              <a:lnSpc>
                <a:spcPct val="115000"/>
              </a:lnSpc>
              <a:spcBef>
                <a:spcPts val="0"/>
              </a:spcBef>
              <a:spcAft>
                <a:spcPts val="0"/>
              </a:spcAft>
              <a:tabLst>
                <a:tab pos="850900" algn="l"/>
              </a:tabLst>
            </a:pPr>
            <a:endParaRPr lang="en-US" sz="2800" dirty="0">
              <a:ea typeface="Calibri"/>
              <a:cs typeface="Times New Roman"/>
            </a:endParaRPr>
          </a:p>
          <a:p>
            <a:pPr marR="0" lvl="0">
              <a:lnSpc>
                <a:spcPct val="115000"/>
              </a:lnSpc>
              <a:spcBef>
                <a:spcPts val="0"/>
              </a:spcBef>
              <a:spcAft>
                <a:spcPts val="0"/>
              </a:spcAft>
              <a:tabLst>
                <a:tab pos="850900" algn="l"/>
              </a:tabLst>
            </a:pPr>
            <a:r>
              <a:rPr lang="en-US" sz="2800" i="1" dirty="0" smtClean="0">
                <a:solidFill>
                  <a:srgbClr val="000000"/>
                </a:solidFill>
                <a:ea typeface="Times New Roman"/>
                <a:cs typeface="Tahoma"/>
              </a:rPr>
              <a:t>  </a:t>
            </a:r>
          </a:p>
          <a:p>
            <a:pPr marL="228600" marR="0" lvl="0" indent="-228600">
              <a:lnSpc>
                <a:spcPct val="115000"/>
              </a:lnSpc>
              <a:spcBef>
                <a:spcPts val="0"/>
              </a:spcBef>
              <a:spcAft>
                <a:spcPts val="0"/>
              </a:spcAft>
              <a:buAutoNum type="arabicPeriod" startAt="2"/>
              <a:tabLst>
                <a:tab pos="850900" algn="l"/>
              </a:tabLst>
            </a:pPr>
            <a:endParaRPr lang="en-US" sz="2800" i="1" dirty="0">
              <a:solidFill>
                <a:srgbClr val="000000"/>
              </a:solidFill>
              <a:ea typeface="Times New Roman"/>
              <a:cs typeface="Tahoma"/>
            </a:endParaRPr>
          </a:p>
          <a:p>
            <a:pPr marR="0" lvl="0">
              <a:lnSpc>
                <a:spcPct val="115000"/>
              </a:lnSpc>
              <a:spcBef>
                <a:spcPts val="0"/>
              </a:spcBef>
              <a:spcAft>
                <a:spcPts val="0"/>
              </a:spcAft>
              <a:tabLst>
                <a:tab pos="850900" algn="l"/>
              </a:tabLst>
            </a:pPr>
            <a:endParaRPr lang="en-US" sz="2800" i="1" dirty="0" smtClean="0">
              <a:solidFill>
                <a:srgbClr val="000000"/>
              </a:solidFill>
              <a:ea typeface="Times New Roman"/>
              <a:cs typeface="Tahoma"/>
            </a:endParaRPr>
          </a:p>
          <a:p>
            <a:pPr marR="0" lvl="0">
              <a:lnSpc>
                <a:spcPct val="115000"/>
              </a:lnSpc>
              <a:spcBef>
                <a:spcPts val="0"/>
              </a:spcBef>
              <a:spcAft>
                <a:spcPts val="0"/>
              </a:spcAft>
              <a:tabLst>
                <a:tab pos="850900" algn="l"/>
              </a:tabLst>
            </a:pPr>
            <a:endParaRPr lang="en-US" sz="2800" i="1" dirty="0" smtClean="0">
              <a:solidFill>
                <a:srgbClr val="000000"/>
              </a:solidFill>
              <a:ea typeface="Times New Roman"/>
              <a:cs typeface="Tahoma"/>
            </a:endParaRPr>
          </a:p>
          <a:p>
            <a:pPr marR="0" lvl="0">
              <a:lnSpc>
                <a:spcPct val="115000"/>
              </a:lnSpc>
              <a:spcBef>
                <a:spcPts val="0"/>
              </a:spcBef>
              <a:spcAft>
                <a:spcPts val="0"/>
              </a:spcAft>
              <a:tabLst>
                <a:tab pos="850900" algn="l"/>
              </a:tabLst>
            </a:pPr>
            <a:endParaRPr lang="en-US" sz="1300" dirty="0">
              <a:ea typeface="Calibri"/>
              <a:cs typeface="Times New Roman"/>
            </a:endParaRPr>
          </a:p>
          <a:p>
            <a:pPr>
              <a:lnSpc>
                <a:spcPct val="115000"/>
              </a:lnSpc>
              <a:tabLst>
                <a:tab pos="850900" algn="l"/>
              </a:tabLst>
            </a:pPr>
            <a:r>
              <a:rPr lang="en-US" sz="1300" i="1" dirty="0">
                <a:solidFill>
                  <a:srgbClr val="000000"/>
                </a:solidFill>
                <a:ea typeface="Times New Roman"/>
                <a:cs typeface="Tahoma"/>
              </a:rPr>
              <a:t> </a:t>
            </a:r>
            <a:endParaRPr lang="en-US" sz="1300" dirty="0">
              <a:ea typeface="Calibri"/>
              <a:cs typeface="Times New Roman"/>
            </a:endParaRPr>
          </a:p>
          <a:p>
            <a:pPr>
              <a:lnSpc>
                <a:spcPct val="115000"/>
              </a:lnSpc>
              <a:tabLst>
                <a:tab pos="850900" algn="l"/>
              </a:tabLst>
            </a:pPr>
            <a:r>
              <a:rPr lang="en-US" sz="1300" i="1" dirty="0">
                <a:solidFill>
                  <a:srgbClr val="000000"/>
                </a:solidFill>
                <a:ea typeface="Times New Roman"/>
                <a:cs typeface="Tahoma"/>
              </a:rPr>
              <a:t> </a:t>
            </a:r>
            <a:endParaRPr lang="en-US" sz="1300" dirty="0">
              <a:ea typeface="Calibri"/>
              <a:cs typeface="Times New Roman"/>
            </a:endParaRPr>
          </a:p>
          <a:p>
            <a:pPr marR="0" lvl="0">
              <a:lnSpc>
                <a:spcPct val="115000"/>
              </a:lnSpc>
              <a:spcBef>
                <a:spcPts val="0"/>
              </a:spcBef>
              <a:spcAft>
                <a:spcPts val="0"/>
              </a:spcAft>
              <a:tabLst>
                <a:tab pos="850900" algn="l"/>
              </a:tabLst>
            </a:pPr>
            <a:endParaRPr lang="en-US" sz="1300" i="1" dirty="0" smtClean="0">
              <a:solidFill>
                <a:srgbClr val="000000"/>
              </a:solidFill>
              <a:ea typeface="Times New Roman"/>
              <a:cs typeface="Tahoma"/>
            </a:endParaRPr>
          </a:p>
          <a:p>
            <a:pPr marR="0" lvl="0">
              <a:lnSpc>
                <a:spcPct val="115000"/>
              </a:lnSpc>
              <a:spcBef>
                <a:spcPts val="0"/>
              </a:spcBef>
              <a:spcAft>
                <a:spcPts val="0"/>
              </a:spcAft>
              <a:tabLst>
                <a:tab pos="850900" algn="l"/>
              </a:tabLst>
            </a:pPr>
            <a:endParaRPr lang="en-US" sz="1300" i="1" dirty="0" smtClean="0">
              <a:solidFill>
                <a:srgbClr val="000000"/>
              </a:solidFill>
              <a:ea typeface="Times New Roman"/>
              <a:cs typeface="Tahoma"/>
            </a:endParaRPr>
          </a:p>
          <a:p>
            <a:pPr>
              <a:lnSpc>
                <a:spcPct val="115000"/>
              </a:lnSpc>
              <a:tabLst>
                <a:tab pos="850900" algn="l"/>
              </a:tabLst>
            </a:pPr>
            <a:r>
              <a:rPr lang="en-US" sz="1300" i="1" dirty="0">
                <a:solidFill>
                  <a:srgbClr val="000000"/>
                </a:solidFill>
                <a:ea typeface="Times New Roman"/>
                <a:cs typeface="Tahoma"/>
              </a:rPr>
              <a:t> </a:t>
            </a:r>
            <a:endParaRPr lang="en-US" sz="1300" dirty="0">
              <a:ea typeface="Calibri"/>
              <a:cs typeface="Times New Roman"/>
            </a:endParaRPr>
          </a:p>
          <a:p>
            <a:pPr marR="0" lvl="0">
              <a:lnSpc>
                <a:spcPct val="115000"/>
              </a:lnSpc>
              <a:spcBef>
                <a:spcPts val="0"/>
              </a:spcBef>
              <a:spcAft>
                <a:spcPts val="0"/>
              </a:spcAft>
              <a:tabLst>
                <a:tab pos="850900" algn="l"/>
              </a:tabLst>
            </a:pPr>
            <a:endParaRPr lang="en-US" sz="1300" i="1" dirty="0" smtClean="0">
              <a:solidFill>
                <a:srgbClr val="000000"/>
              </a:solidFill>
              <a:ea typeface="Calibri"/>
              <a:cs typeface="Tahoma"/>
            </a:endParaRPr>
          </a:p>
          <a:p>
            <a:pPr marL="457200" marR="0">
              <a:lnSpc>
                <a:spcPct val="115000"/>
              </a:lnSpc>
              <a:spcBef>
                <a:spcPts val="0"/>
              </a:spcBef>
              <a:spcAft>
                <a:spcPts val="0"/>
              </a:spcAft>
            </a:pPr>
            <a:r>
              <a:rPr lang="en-US" sz="1300" i="1" dirty="0">
                <a:solidFill>
                  <a:srgbClr val="000000"/>
                </a:solidFill>
                <a:ea typeface="Times New Roman"/>
                <a:cs typeface="Tahoma"/>
              </a:rPr>
              <a:t> </a:t>
            </a:r>
          </a:p>
        </p:txBody>
      </p:sp>
      <p:sp>
        <p:nvSpPr>
          <p:cNvPr id="5" name="TextBox 4"/>
          <p:cNvSpPr txBox="1"/>
          <p:nvPr/>
        </p:nvSpPr>
        <p:spPr>
          <a:xfrm>
            <a:off x="459404" y="1921687"/>
            <a:ext cx="9202271" cy="1938992"/>
          </a:xfrm>
          <a:prstGeom prst="rect">
            <a:avLst/>
          </a:prstGeom>
          <a:noFill/>
        </p:spPr>
        <p:txBody>
          <a:bodyPr wrap="square" rtlCol="0">
            <a:spAutoFit/>
          </a:bodyPr>
          <a:lstStyle/>
          <a:p>
            <a:pPr marR="0" lvl="1" defTabSz="914400" eaLnBrk="1" fontAlgn="auto" latinLnBrk="0" hangingPunct="1">
              <a:lnSpc>
                <a:spcPct val="100000"/>
              </a:lnSpc>
              <a:spcBef>
                <a:spcPts val="0"/>
              </a:spcBef>
              <a:spcAft>
                <a:spcPts val="0"/>
              </a:spcAft>
              <a:buClrTx/>
              <a:buSzTx/>
              <a:tabLst/>
              <a:defRPr/>
            </a:pPr>
            <a:endParaRPr kumimoji="0" lang="en-US" sz="2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 </a:t>
            </a:r>
          </a:p>
          <a:p>
            <a:pPr marR="0" lvl="1" defTabSz="914400" eaLnBrk="1" fontAlgn="auto" latinLnBrk="0" hangingPunct="1">
              <a:lnSpc>
                <a:spcPct val="100000"/>
              </a:lnSpc>
              <a:spcBef>
                <a:spcPts val="0"/>
              </a:spcBef>
              <a:spcAft>
                <a:spcPts val="0"/>
              </a:spcAft>
              <a:buClrTx/>
              <a:buSzTx/>
              <a:tabLst/>
              <a:defRPr/>
            </a:pPr>
            <a:endParaRPr kumimoji="0" lang="en-US" sz="2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1447800" y="1828800"/>
            <a:ext cx="7225480" cy="80945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1" kern="0" dirty="0" smtClean="0">
              <a:solidFill>
                <a:sysClr val="windowText" lastClr="000000"/>
              </a:solidFill>
            </a:endParaRPr>
          </a:p>
        </p:txBody>
      </p:sp>
      <p:sp>
        <p:nvSpPr>
          <p:cNvPr id="2" name="TextBox 1"/>
          <p:cNvSpPr txBox="1"/>
          <p:nvPr/>
        </p:nvSpPr>
        <p:spPr>
          <a:xfrm>
            <a:off x="4800600" y="5334000"/>
            <a:ext cx="1676400" cy="369332"/>
          </a:xfrm>
          <a:prstGeom prst="rect">
            <a:avLst/>
          </a:prstGeom>
          <a:noFill/>
        </p:spPr>
        <p:txBody>
          <a:bodyPr wrap="square" rtlCol="0">
            <a:spAutoFit/>
          </a:bodyPr>
          <a:lstStyle/>
          <a:p>
            <a:endParaRPr lang="en-US" dirty="0"/>
          </a:p>
        </p:txBody>
      </p:sp>
      <p:sp>
        <p:nvSpPr>
          <p:cNvPr id="3" name="TextBox 2"/>
          <p:cNvSpPr txBox="1"/>
          <p:nvPr/>
        </p:nvSpPr>
        <p:spPr>
          <a:xfrm>
            <a:off x="929497" y="2000163"/>
            <a:ext cx="7331898" cy="3046988"/>
          </a:xfrm>
          <a:prstGeom prst="rect">
            <a:avLst/>
          </a:prstGeom>
          <a:noFill/>
        </p:spPr>
        <p:txBody>
          <a:bodyPr wrap="square" rtlCol="0">
            <a:spAutoFit/>
          </a:bodyPr>
          <a:lstStyle/>
          <a:p>
            <a:pPr marL="285750" indent="-285750">
              <a:buFont typeface="Arial" pitchFamily="34" charset="0"/>
              <a:buChar char="•"/>
            </a:pPr>
            <a:r>
              <a:rPr lang="en-US" sz="3200" b="1" dirty="0" smtClean="0">
                <a:latin typeface="Calibri" panose="020F0502020204030204" pitchFamily="34" charset="0"/>
              </a:rPr>
              <a:t>Promotes civic knowledge, skills and dispositions</a:t>
            </a:r>
          </a:p>
          <a:p>
            <a:pPr marL="285750" indent="-285750">
              <a:buFont typeface="Arial" pitchFamily="34" charset="0"/>
              <a:buChar char="•"/>
            </a:pPr>
            <a:r>
              <a:rPr lang="en-US" sz="3200" b="1" dirty="0" smtClean="0">
                <a:latin typeface="Calibri" panose="020F0502020204030204" pitchFamily="34" charset="0"/>
              </a:rPr>
              <a:t>Promotes civic equality</a:t>
            </a:r>
          </a:p>
          <a:p>
            <a:pPr marL="285750" indent="-285750">
              <a:buFont typeface="Arial" pitchFamily="34" charset="0"/>
              <a:buChar char="•"/>
            </a:pPr>
            <a:r>
              <a:rPr lang="en-US" sz="3200" b="1" dirty="0" smtClean="0">
                <a:latin typeface="Calibri" panose="020F0502020204030204" pitchFamily="34" charset="0"/>
              </a:rPr>
              <a:t>Builds 21</a:t>
            </a:r>
            <a:r>
              <a:rPr lang="en-US" sz="3200" b="1" baseline="30000" dirty="0" smtClean="0">
                <a:latin typeface="Calibri" panose="020F0502020204030204" pitchFamily="34" charset="0"/>
              </a:rPr>
              <a:t>st</a:t>
            </a:r>
            <a:r>
              <a:rPr lang="en-US" sz="3200" b="1" dirty="0" smtClean="0">
                <a:latin typeface="Calibri" panose="020F0502020204030204" pitchFamily="34" charset="0"/>
              </a:rPr>
              <a:t> century competencies</a:t>
            </a:r>
          </a:p>
          <a:p>
            <a:pPr marL="285750" indent="-285750">
              <a:buFont typeface="Arial" pitchFamily="34" charset="0"/>
              <a:buChar char="•"/>
            </a:pPr>
            <a:r>
              <a:rPr lang="en-US" sz="3200" b="1" dirty="0" smtClean="0">
                <a:latin typeface="Calibri" panose="020F0502020204030204" pitchFamily="34" charset="0"/>
              </a:rPr>
              <a:t>Improves school climate</a:t>
            </a:r>
          </a:p>
          <a:p>
            <a:pPr marL="285750" indent="-285750">
              <a:buFont typeface="Arial" pitchFamily="34" charset="0"/>
              <a:buChar char="•"/>
            </a:pPr>
            <a:r>
              <a:rPr lang="en-US" sz="3200" b="1" dirty="0" smtClean="0">
                <a:latin typeface="Calibri" panose="020F0502020204030204" pitchFamily="34" charset="0"/>
              </a:rPr>
              <a:t>Reduces the dropout rate </a:t>
            </a:r>
            <a:endParaRPr lang="en-US" sz="3200" b="1" dirty="0">
              <a:latin typeface="Calibri" panose="020F0502020204030204" pitchFamily="34" charset="0"/>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567228"/>
            <a:ext cx="3429000" cy="283845"/>
          </a:xfrm>
        </p:spPr>
        <p:txBody>
          <a:bodyPr/>
          <a:lstStyle/>
          <a:p>
            <a:endParaRPr lang="en-US">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03515281"/>
              </p:ext>
            </p:extLst>
          </p:nvPr>
        </p:nvGraphicFramePr>
        <p:xfrm>
          <a:off x="228600" y="1752601"/>
          <a:ext cx="8610601" cy="4876799"/>
        </p:xfrm>
        <a:graphic>
          <a:graphicData uri="http://schemas.openxmlformats.org/drawingml/2006/table">
            <a:tbl>
              <a:tblPr firstRow="1" firstCol="1" bandRow="1"/>
              <a:tblGrid>
                <a:gridCol w="3543349"/>
                <a:gridCol w="832728"/>
                <a:gridCol w="898885"/>
                <a:gridCol w="853303"/>
                <a:gridCol w="775730"/>
                <a:gridCol w="930876"/>
                <a:gridCol w="775730"/>
              </a:tblGrid>
              <a:tr h="887658">
                <a:tc>
                  <a:txBody>
                    <a:bodyPr/>
                    <a:lstStyle/>
                    <a:p>
                      <a:pPr marL="0" marR="0" algn="ctr">
                        <a:lnSpc>
                          <a:spcPct val="115000"/>
                        </a:lnSpc>
                        <a:spcBef>
                          <a:spcPts val="0"/>
                        </a:spcBef>
                        <a:spcAft>
                          <a:spcPts val="0"/>
                        </a:spcAft>
                      </a:pPr>
                      <a:endParaRPr lang="en-US" sz="1200" b="1" dirty="0" smtClean="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PROVEN </a:t>
                      </a:r>
                      <a:r>
                        <a:rPr lang="en-US" sz="1200" b="1" dirty="0">
                          <a:effectLst/>
                          <a:latin typeface="Calibri" pitchFamily="34" charset="0"/>
                          <a:ea typeface="Calibri"/>
                          <a:cs typeface="Calibri" pitchFamily="34" charset="0"/>
                        </a:rPr>
                        <a:t>PRACTICE </a:t>
                      </a:r>
                      <a:endParaRPr lang="en-US" sz="12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Strongly Agree</a:t>
                      </a:r>
                    </a:p>
                    <a:p>
                      <a:pPr marL="0" marR="0" algn="ctr">
                        <a:lnSpc>
                          <a:spcPct val="115000"/>
                        </a:lnSpc>
                        <a:spcBef>
                          <a:spcPts val="0"/>
                        </a:spcBef>
                        <a:spcAft>
                          <a:spcPts val="0"/>
                        </a:spcAft>
                      </a:pPr>
                      <a:endParaRPr lang="en-US" sz="1200" b="1" dirty="0" smtClean="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(5 Points)</a:t>
                      </a:r>
                      <a:endParaRPr lang="en-US" sz="1200" b="1"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itchFamily="34" charset="0"/>
                          <a:ea typeface="Calibri"/>
                          <a:cs typeface="Calibri" pitchFamily="34" charset="0"/>
                        </a:rPr>
                        <a:t>Agree</a:t>
                      </a:r>
                    </a:p>
                    <a:p>
                      <a:pPr marL="0" marR="0" algn="ctr">
                        <a:lnSpc>
                          <a:spcPct val="115000"/>
                        </a:lnSpc>
                        <a:spcBef>
                          <a:spcPts val="0"/>
                        </a:spcBef>
                        <a:spcAft>
                          <a:spcPts val="0"/>
                        </a:spcAft>
                      </a:pPr>
                      <a:endParaRPr lang="en-US" sz="1200" b="1" dirty="0">
                        <a:effectLst/>
                        <a:latin typeface="Calibri" pitchFamily="34" charset="0"/>
                        <a:ea typeface="Calibri"/>
                        <a:cs typeface="Calibri" pitchFamily="34" charset="0"/>
                      </a:endParaRPr>
                    </a:p>
                    <a:p>
                      <a:pPr marL="0" marR="0" algn="ctr">
                        <a:lnSpc>
                          <a:spcPct val="115000"/>
                        </a:lnSpc>
                        <a:spcBef>
                          <a:spcPts val="0"/>
                        </a:spcBef>
                        <a:spcAft>
                          <a:spcPts val="0"/>
                        </a:spcAft>
                      </a:pPr>
                      <a:endParaRPr lang="en-US" sz="1200" b="1" dirty="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(4 Points</a:t>
                      </a:r>
                      <a:r>
                        <a:rPr lang="en-US" sz="1200" b="1" dirty="0">
                          <a:effectLst/>
                          <a:latin typeface="Calibri" pitchFamily="34" charset="0"/>
                          <a:ea typeface="Calibri"/>
                          <a:cs typeface="Calibri" pitchFamily="34" charset="0"/>
                        </a:rPr>
                        <a:t>)</a:t>
                      </a: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Neutral</a:t>
                      </a:r>
                      <a:endParaRPr lang="en-US" sz="1200" b="1" dirty="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dirty="0">
                          <a:effectLst/>
                          <a:latin typeface="Calibri" pitchFamily="34" charset="0"/>
                          <a:ea typeface="Calibri"/>
                          <a:cs typeface="Calibri" pitchFamily="34" charset="0"/>
                        </a:rPr>
                        <a:t> </a:t>
                      </a:r>
                    </a:p>
                    <a:p>
                      <a:pPr marL="0" marR="0" algn="ctr">
                        <a:lnSpc>
                          <a:spcPct val="115000"/>
                        </a:lnSpc>
                        <a:spcBef>
                          <a:spcPts val="0"/>
                        </a:spcBef>
                        <a:spcAft>
                          <a:spcPts val="0"/>
                        </a:spcAft>
                      </a:pPr>
                      <a:endParaRPr lang="en-US" sz="1200" b="1" dirty="0" smtClean="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(3 </a:t>
                      </a:r>
                      <a:r>
                        <a:rPr lang="en-US" sz="1200" b="1" dirty="0">
                          <a:effectLst/>
                          <a:latin typeface="Calibri" pitchFamily="34" charset="0"/>
                          <a:ea typeface="Calibri"/>
                          <a:cs typeface="Calibri" pitchFamily="34" charset="0"/>
                        </a:rPr>
                        <a:t>Points)</a:t>
                      </a: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itchFamily="34" charset="0"/>
                          <a:ea typeface="Calibri"/>
                          <a:cs typeface="Calibri" pitchFamily="34" charset="0"/>
                        </a:rPr>
                        <a:t>Disagree</a:t>
                      </a:r>
                    </a:p>
                    <a:p>
                      <a:pPr marL="0" marR="0" algn="ctr">
                        <a:lnSpc>
                          <a:spcPct val="115000"/>
                        </a:lnSpc>
                        <a:spcBef>
                          <a:spcPts val="0"/>
                        </a:spcBef>
                        <a:spcAft>
                          <a:spcPts val="0"/>
                        </a:spcAft>
                      </a:pPr>
                      <a:r>
                        <a:rPr lang="en-US" sz="1200" b="1" dirty="0">
                          <a:effectLst/>
                          <a:latin typeface="Calibri" pitchFamily="34" charset="0"/>
                          <a:ea typeface="Calibri"/>
                          <a:cs typeface="Calibri" pitchFamily="34" charset="0"/>
                        </a:rPr>
                        <a:t> </a:t>
                      </a:r>
                    </a:p>
                    <a:p>
                      <a:pPr marL="0" marR="0" algn="ctr">
                        <a:lnSpc>
                          <a:spcPct val="115000"/>
                        </a:lnSpc>
                        <a:spcBef>
                          <a:spcPts val="0"/>
                        </a:spcBef>
                        <a:spcAft>
                          <a:spcPts val="0"/>
                        </a:spcAft>
                      </a:pPr>
                      <a:r>
                        <a:rPr lang="en-US" sz="1200" b="1" dirty="0">
                          <a:effectLst/>
                          <a:latin typeface="Calibri" pitchFamily="34" charset="0"/>
                          <a:ea typeface="Calibri"/>
                          <a:cs typeface="Calibri" pitchFamily="34" charset="0"/>
                        </a:rPr>
                        <a:t> </a:t>
                      </a:r>
                    </a:p>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(2 Points)</a:t>
                      </a:r>
                      <a:endParaRPr lang="en-US" sz="1200" b="1"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Strongly</a:t>
                      </a:r>
                      <a:r>
                        <a:rPr lang="en-US" sz="1200" b="1" baseline="0" dirty="0" smtClean="0">
                          <a:effectLst/>
                          <a:latin typeface="Calibri" pitchFamily="34" charset="0"/>
                          <a:ea typeface="Calibri"/>
                          <a:cs typeface="Calibri" pitchFamily="34" charset="0"/>
                        </a:rPr>
                        <a:t> Disagree</a:t>
                      </a:r>
                    </a:p>
                    <a:p>
                      <a:pPr marL="0" marR="0" algn="ctr">
                        <a:lnSpc>
                          <a:spcPct val="115000"/>
                        </a:lnSpc>
                        <a:spcBef>
                          <a:spcPts val="0"/>
                        </a:spcBef>
                        <a:spcAft>
                          <a:spcPts val="0"/>
                        </a:spcAft>
                      </a:pPr>
                      <a:endParaRPr lang="en-US" sz="1200" b="1" baseline="0" dirty="0" smtClean="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baseline="0" dirty="0" smtClean="0">
                          <a:effectLst/>
                          <a:latin typeface="Calibri" pitchFamily="34" charset="0"/>
                          <a:ea typeface="Calibri"/>
                          <a:cs typeface="Calibri" pitchFamily="34" charset="0"/>
                        </a:rPr>
                        <a:t>(1 Point)</a:t>
                      </a:r>
                      <a:endParaRPr lang="en-US" sz="1200" b="1"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b="1" dirty="0" smtClean="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200" b="1" dirty="0" smtClean="0">
                          <a:effectLst/>
                          <a:latin typeface="Calibri" pitchFamily="34" charset="0"/>
                          <a:ea typeface="Calibri"/>
                          <a:cs typeface="Calibri" pitchFamily="34" charset="0"/>
                        </a:rPr>
                        <a:t>?</a:t>
                      </a:r>
                      <a:endParaRPr lang="en-US" sz="1200" b="1"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72">
                <a:tc>
                  <a:txBody>
                    <a:bodyPr/>
                    <a:lstStyle/>
                    <a:p>
                      <a:pPr marL="0" marR="0">
                        <a:lnSpc>
                          <a:spcPct val="115000"/>
                        </a:lnSpc>
                        <a:spcBef>
                          <a:spcPts val="0"/>
                        </a:spcBef>
                        <a:spcAft>
                          <a:spcPts val="0"/>
                        </a:spcAft>
                      </a:pPr>
                      <a:r>
                        <a:rPr lang="en-US" sz="1000" b="1" dirty="0">
                          <a:effectLst/>
                          <a:latin typeface="Calibri" pitchFamily="34" charset="0"/>
                          <a:ea typeface="Calibri"/>
                          <a:cs typeface="Calibri" pitchFamily="34" charset="0"/>
                        </a:rPr>
                        <a:t>#1:</a:t>
                      </a:r>
                      <a:r>
                        <a:rPr lang="en-US" sz="1000" dirty="0">
                          <a:effectLst/>
                          <a:latin typeface="Calibri" pitchFamily="34" charset="0"/>
                          <a:ea typeface="Calibri"/>
                          <a:cs typeface="Calibri" pitchFamily="34" charset="0"/>
                        </a:rPr>
                        <a:t> Our school provides adequate instruction in </a:t>
                      </a:r>
                      <a:r>
                        <a:rPr lang="en-US" sz="1000" dirty="0" smtClean="0">
                          <a:effectLst/>
                          <a:latin typeface="Calibri" pitchFamily="34" charset="0"/>
                          <a:ea typeface="Calibri"/>
                          <a:cs typeface="Calibri" pitchFamily="34" charset="0"/>
                        </a:rPr>
                        <a:t>Civics,</a:t>
                      </a:r>
                      <a:r>
                        <a:rPr lang="en-US" sz="1000" baseline="0" dirty="0" smtClean="0">
                          <a:effectLst/>
                          <a:latin typeface="Calibri" pitchFamily="34" charset="0"/>
                          <a:ea typeface="Calibri"/>
                          <a:cs typeface="Calibri" pitchFamily="34" charset="0"/>
                        </a:rPr>
                        <a:t> </a:t>
                      </a:r>
                      <a:r>
                        <a:rPr lang="en-US" sz="1000" dirty="0" smtClean="0">
                          <a:effectLst/>
                          <a:latin typeface="Calibri" pitchFamily="34" charset="0"/>
                          <a:ea typeface="Calibri"/>
                          <a:cs typeface="Calibri" pitchFamily="34" charset="0"/>
                        </a:rPr>
                        <a:t>Government</a:t>
                      </a:r>
                      <a:r>
                        <a:rPr lang="en-US" sz="1000" dirty="0">
                          <a:effectLst/>
                          <a:latin typeface="Calibri" pitchFamily="34" charset="0"/>
                          <a:ea typeface="Calibri"/>
                          <a:cs typeface="Calibri" pitchFamily="34" charset="0"/>
                        </a:rPr>
                        <a:t>, </a:t>
                      </a:r>
                      <a:r>
                        <a:rPr lang="en-US" sz="1000" dirty="0" smtClean="0">
                          <a:effectLst/>
                          <a:latin typeface="Calibri" pitchFamily="34" charset="0"/>
                          <a:ea typeface="Calibri"/>
                          <a:cs typeface="Calibri" pitchFamily="34" charset="0"/>
                        </a:rPr>
                        <a:t>History, Law,</a:t>
                      </a:r>
                      <a:r>
                        <a:rPr lang="en-US" sz="1000" baseline="0" dirty="0" smtClean="0">
                          <a:effectLst/>
                          <a:latin typeface="Calibri" pitchFamily="34" charset="0"/>
                          <a:ea typeface="Calibri"/>
                          <a:cs typeface="Calibri" pitchFamily="34" charset="0"/>
                        </a:rPr>
                        <a:t> Economics, </a:t>
                      </a:r>
                      <a:r>
                        <a:rPr lang="en-US" sz="1000" dirty="0" smtClean="0">
                          <a:effectLst/>
                          <a:latin typeface="Calibri" pitchFamily="34" charset="0"/>
                          <a:ea typeface="Calibri"/>
                          <a:cs typeface="Calibri" pitchFamily="34" charset="0"/>
                        </a:rPr>
                        <a:t>Democracy</a:t>
                      </a:r>
                      <a:r>
                        <a:rPr lang="en-US" sz="1000" baseline="0" dirty="0">
                          <a:effectLst/>
                          <a:latin typeface="Calibri" pitchFamily="34" charset="0"/>
                          <a:ea typeface="Calibri"/>
                          <a:cs typeface="Calibri" pitchFamily="34" charset="0"/>
                        </a:rPr>
                        <a:t> </a:t>
                      </a:r>
                      <a:r>
                        <a:rPr lang="en-US" sz="1000" baseline="0" smtClean="0">
                          <a:effectLst/>
                          <a:latin typeface="Calibri" pitchFamily="34" charset="0"/>
                          <a:ea typeface="Calibri"/>
                          <a:cs typeface="Calibri" pitchFamily="34" charset="0"/>
                        </a:rPr>
                        <a:t>and Geography.</a:t>
                      </a:r>
                      <a:r>
                        <a:rPr lang="en-US" sz="1000" smtClean="0">
                          <a:effectLst/>
                          <a:latin typeface="Calibri" pitchFamily="34" charset="0"/>
                          <a:ea typeface="Calibri"/>
                          <a:cs typeface="Calibri" pitchFamily="34" charset="0"/>
                        </a:rPr>
                        <a:t> </a:t>
                      </a:r>
                      <a:endParaRPr lang="en-US" sz="10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pitchFamily="34" charset="0"/>
                          <a:ea typeface="Calibri"/>
                          <a:cs typeface="Calibri" pitchFamily="34" charset="0"/>
                        </a:rPr>
                        <a:t> </a:t>
                      </a: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87">
                <a:tc>
                  <a:txBody>
                    <a:bodyPr/>
                    <a:lstStyle/>
                    <a:p>
                      <a:pPr marL="0" marR="0">
                        <a:lnSpc>
                          <a:spcPct val="115000"/>
                        </a:lnSpc>
                        <a:spcBef>
                          <a:spcPts val="0"/>
                        </a:spcBef>
                        <a:spcAft>
                          <a:spcPts val="0"/>
                        </a:spcAft>
                      </a:pPr>
                      <a:r>
                        <a:rPr lang="en-US" sz="1000" b="1" dirty="0">
                          <a:effectLst/>
                          <a:latin typeface="Calibri" pitchFamily="34" charset="0"/>
                          <a:ea typeface="Calibri"/>
                          <a:cs typeface="Calibri" pitchFamily="34" charset="0"/>
                        </a:rPr>
                        <a:t>#2:</a:t>
                      </a:r>
                      <a:r>
                        <a:rPr lang="en-US" sz="1000" dirty="0">
                          <a:effectLst/>
                          <a:latin typeface="Calibri" pitchFamily="34" charset="0"/>
                          <a:ea typeface="Calibri"/>
                          <a:cs typeface="Calibri" pitchFamily="34" charset="0"/>
                        </a:rPr>
                        <a:t> </a:t>
                      </a:r>
                      <a:r>
                        <a:rPr lang="en-US" sz="1000" dirty="0" smtClean="0">
                          <a:effectLst/>
                          <a:latin typeface="Calibri" pitchFamily="34" charset="0"/>
                          <a:ea typeface="Calibri"/>
                          <a:cs typeface="Calibri" pitchFamily="34" charset="0"/>
                        </a:rPr>
                        <a:t>Our school provides students </a:t>
                      </a:r>
                      <a:r>
                        <a:rPr lang="en-US" sz="1000" dirty="0">
                          <a:effectLst/>
                          <a:latin typeface="Calibri" pitchFamily="34" charset="0"/>
                          <a:ea typeface="Calibri"/>
                          <a:cs typeface="Calibri" pitchFamily="34" charset="0"/>
                        </a:rPr>
                        <a:t>with opportunities to discuss current issues and all students feel welcome to speak from a variety of perspectives. </a:t>
                      </a: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pitchFamily="34" charset="0"/>
                          <a:ea typeface="Calibri"/>
                          <a:cs typeface="Calibri" pitchFamily="34" charset="0"/>
                        </a:rPr>
                        <a:t> </a:t>
                      </a: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040">
                <a:tc>
                  <a:txBody>
                    <a:bodyPr/>
                    <a:lstStyle/>
                    <a:p>
                      <a:pPr marL="0" marR="0">
                        <a:lnSpc>
                          <a:spcPct val="115000"/>
                        </a:lnSpc>
                        <a:spcBef>
                          <a:spcPts val="0"/>
                        </a:spcBef>
                        <a:spcAft>
                          <a:spcPts val="0"/>
                        </a:spcAft>
                      </a:pPr>
                      <a:r>
                        <a:rPr lang="en-US" sz="1000" b="1" dirty="0">
                          <a:effectLst/>
                          <a:latin typeface="Calibri" pitchFamily="34" charset="0"/>
                          <a:ea typeface="Calibri"/>
                          <a:cs typeface="Calibri" pitchFamily="34" charset="0"/>
                        </a:rPr>
                        <a:t>#3:</a:t>
                      </a:r>
                      <a:r>
                        <a:rPr lang="en-US" sz="1000" dirty="0">
                          <a:effectLst/>
                          <a:latin typeface="Calibri" pitchFamily="34" charset="0"/>
                          <a:ea typeface="Calibri"/>
                          <a:cs typeface="Calibri" pitchFamily="34" charset="0"/>
                        </a:rPr>
                        <a:t> </a:t>
                      </a:r>
                      <a:r>
                        <a:rPr lang="en-US" sz="1000" dirty="0" smtClean="0">
                          <a:effectLst/>
                          <a:latin typeface="Calibri" pitchFamily="34" charset="0"/>
                          <a:ea typeface="Calibri"/>
                          <a:cs typeface="Calibri" pitchFamily="34" charset="0"/>
                        </a:rPr>
                        <a:t>Our </a:t>
                      </a:r>
                      <a:r>
                        <a:rPr lang="en-US" sz="1000" dirty="0">
                          <a:effectLst/>
                          <a:latin typeface="Calibri" pitchFamily="34" charset="0"/>
                          <a:ea typeface="Calibri"/>
                          <a:cs typeface="Calibri" pitchFamily="34" charset="0"/>
                        </a:rPr>
                        <a:t>school has programs that provide students with the opportunity to apply what they learn through performing community service that is linked to the formal curriculum and classroom </a:t>
                      </a:r>
                      <a:r>
                        <a:rPr lang="en-US" sz="1000" dirty="0" smtClean="0">
                          <a:effectLst/>
                          <a:latin typeface="Calibri" pitchFamily="34" charset="0"/>
                          <a:ea typeface="Calibri"/>
                          <a:cs typeface="Calibri" pitchFamily="34" charset="0"/>
                        </a:rPr>
                        <a:t>instruction(Service </a:t>
                      </a:r>
                      <a:r>
                        <a:rPr lang="en-US" sz="1000" dirty="0">
                          <a:effectLst/>
                          <a:latin typeface="Calibri" pitchFamily="34" charset="0"/>
                          <a:ea typeface="Calibri"/>
                          <a:cs typeface="Calibri" pitchFamily="34" charset="0"/>
                        </a:rPr>
                        <a:t>Learning</a:t>
                      </a:r>
                      <a:r>
                        <a:rPr lang="en-US" sz="1000" dirty="0" smtClean="0">
                          <a:effectLst/>
                          <a:latin typeface="Calibri" pitchFamily="34" charset="0"/>
                          <a:ea typeface="Calibri"/>
                          <a:cs typeface="Calibri" pitchFamily="34" charset="0"/>
                        </a:rPr>
                        <a:t>). </a:t>
                      </a:r>
                      <a:endParaRPr lang="en-US" sz="10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pitchFamily="34" charset="0"/>
                          <a:ea typeface="Calibri"/>
                          <a:cs typeface="Calibri" pitchFamily="34" charset="0"/>
                        </a:rPr>
                        <a:t> </a:t>
                      </a: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87">
                <a:tc>
                  <a:txBody>
                    <a:bodyPr/>
                    <a:lstStyle/>
                    <a:p>
                      <a:pPr marL="0" marR="0">
                        <a:lnSpc>
                          <a:spcPct val="115000"/>
                        </a:lnSpc>
                        <a:spcBef>
                          <a:spcPts val="0"/>
                        </a:spcBef>
                        <a:spcAft>
                          <a:spcPts val="0"/>
                        </a:spcAft>
                      </a:pPr>
                      <a:r>
                        <a:rPr lang="en-US" sz="1000" b="1" dirty="0">
                          <a:effectLst/>
                          <a:latin typeface="Calibri" pitchFamily="34" charset="0"/>
                          <a:ea typeface="Calibri"/>
                          <a:cs typeface="Calibri" pitchFamily="34" charset="0"/>
                        </a:rPr>
                        <a:t>#4:</a:t>
                      </a:r>
                      <a:r>
                        <a:rPr lang="en-US" sz="1000" dirty="0">
                          <a:effectLst/>
                          <a:latin typeface="Calibri" pitchFamily="34" charset="0"/>
                          <a:ea typeface="Calibri"/>
                          <a:cs typeface="Calibri" pitchFamily="34" charset="0"/>
                        </a:rPr>
                        <a:t> Our school offers extracurricular activities that provide opportunities for students to get involved in the school or community. </a:t>
                      </a: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87">
                <a:tc>
                  <a:txBody>
                    <a:bodyPr/>
                    <a:lstStyle/>
                    <a:p>
                      <a:pPr marL="0" marR="0">
                        <a:lnSpc>
                          <a:spcPct val="115000"/>
                        </a:lnSpc>
                        <a:spcBef>
                          <a:spcPts val="0"/>
                        </a:spcBef>
                        <a:spcAft>
                          <a:spcPts val="0"/>
                        </a:spcAft>
                      </a:pPr>
                      <a:r>
                        <a:rPr lang="en-US" sz="1000" b="1" dirty="0">
                          <a:effectLst/>
                          <a:latin typeface="Calibri" pitchFamily="34" charset="0"/>
                          <a:ea typeface="Calibri"/>
                          <a:cs typeface="Calibri" pitchFamily="34" charset="0"/>
                        </a:rPr>
                        <a:t>#5:</a:t>
                      </a:r>
                      <a:r>
                        <a:rPr lang="en-US" sz="1000" dirty="0">
                          <a:effectLst/>
                          <a:latin typeface="Calibri" pitchFamily="34" charset="0"/>
                          <a:ea typeface="Calibri"/>
                          <a:cs typeface="Calibri" pitchFamily="34" charset="0"/>
                        </a:rPr>
                        <a:t> Our school provides opportunities for students to participate in school governance, e.g., student council, student voice in school policies, etc.  </a:t>
                      </a: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796">
                <a:tc>
                  <a:txBody>
                    <a:bodyPr/>
                    <a:lstStyle/>
                    <a:p>
                      <a:pPr marL="0" marR="0">
                        <a:lnSpc>
                          <a:spcPct val="115000"/>
                        </a:lnSpc>
                        <a:spcBef>
                          <a:spcPts val="0"/>
                        </a:spcBef>
                        <a:spcAft>
                          <a:spcPts val="0"/>
                        </a:spcAft>
                      </a:pPr>
                      <a:r>
                        <a:rPr lang="en-US" sz="1000" b="1" dirty="0">
                          <a:effectLst/>
                          <a:latin typeface="Calibri" pitchFamily="34" charset="0"/>
                          <a:ea typeface="Calibri"/>
                          <a:cs typeface="Calibri" pitchFamily="34" charset="0"/>
                        </a:rPr>
                        <a:t>#6:</a:t>
                      </a:r>
                      <a:r>
                        <a:rPr lang="en-US" sz="1000" dirty="0">
                          <a:effectLst/>
                          <a:latin typeface="Calibri" pitchFamily="34" charset="0"/>
                          <a:ea typeface="Calibri"/>
                          <a:cs typeface="Calibri" pitchFamily="34" charset="0"/>
                        </a:rPr>
                        <a:t> </a:t>
                      </a:r>
                      <a:r>
                        <a:rPr lang="en-US" sz="1000" dirty="0" smtClean="0">
                          <a:effectLst/>
                          <a:latin typeface="Calibri" pitchFamily="34" charset="0"/>
                          <a:ea typeface="Calibri"/>
                          <a:cs typeface="Calibri" pitchFamily="34" charset="0"/>
                        </a:rPr>
                        <a:t>Our</a:t>
                      </a:r>
                      <a:r>
                        <a:rPr lang="en-US" sz="1000" baseline="0" dirty="0" smtClean="0">
                          <a:effectLst/>
                          <a:latin typeface="Calibri" pitchFamily="34" charset="0"/>
                          <a:ea typeface="Calibri"/>
                          <a:cs typeface="Calibri" pitchFamily="34" charset="0"/>
                        </a:rPr>
                        <a:t> school/classrooms provide </a:t>
                      </a:r>
                      <a:r>
                        <a:rPr lang="en-US" sz="1000" dirty="0" smtClean="0">
                          <a:effectLst/>
                          <a:latin typeface="Calibri" pitchFamily="34" charset="0"/>
                          <a:ea typeface="Calibri"/>
                          <a:cs typeface="Calibri" pitchFamily="34" charset="0"/>
                        </a:rPr>
                        <a:t>opportunities </a:t>
                      </a:r>
                      <a:r>
                        <a:rPr lang="en-US" sz="1000" dirty="0">
                          <a:effectLst/>
                          <a:latin typeface="Calibri" pitchFamily="34" charset="0"/>
                          <a:ea typeface="Calibri"/>
                          <a:cs typeface="Calibri" pitchFamily="34" charset="0"/>
                        </a:rPr>
                        <a:t>for students to participate in simulations of democratic processes and procedures, e.g., mock trial, voting simulations, speech/debate team. </a:t>
                      </a: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pitchFamily="34" charset="0"/>
                          <a:ea typeface="Calibri"/>
                          <a:cs typeface="Calibri" pitchFamily="34" charset="0"/>
                        </a:rPr>
                        <a:t> </a:t>
                      </a: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72">
                <a:tc>
                  <a:txBody>
                    <a:bodyPr/>
                    <a:lstStyle/>
                    <a:p>
                      <a:pPr marL="0" marR="0" algn="ctr">
                        <a:lnSpc>
                          <a:spcPct val="115000"/>
                        </a:lnSpc>
                        <a:spcBef>
                          <a:spcPts val="0"/>
                        </a:spcBef>
                        <a:spcAft>
                          <a:spcPts val="0"/>
                        </a:spcAft>
                      </a:pPr>
                      <a:r>
                        <a:rPr lang="en-US" sz="1000" b="1" dirty="0">
                          <a:effectLst/>
                          <a:latin typeface="Calibri" pitchFamily="34" charset="0"/>
                          <a:ea typeface="Calibri"/>
                          <a:cs typeface="Calibri" pitchFamily="34" charset="0"/>
                        </a:rPr>
                        <a:t>TOTAL SCORE</a:t>
                      </a:r>
                      <a:endParaRPr lang="en-US" sz="1000" dirty="0">
                        <a:effectLst/>
                        <a:latin typeface="Calibri" pitchFamily="34" charset="0"/>
                        <a:ea typeface="Calibri"/>
                        <a:cs typeface="Calibri" pitchFamily="34" charset="0"/>
                      </a:endParaRPr>
                    </a:p>
                    <a:p>
                      <a:pPr marL="0" marR="0" algn="ctr">
                        <a:lnSpc>
                          <a:spcPct val="115000"/>
                        </a:lnSpc>
                        <a:spcBef>
                          <a:spcPts val="0"/>
                        </a:spcBef>
                        <a:spcAft>
                          <a:spcPts val="0"/>
                        </a:spcAft>
                      </a:pPr>
                      <a:r>
                        <a:rPr lang="en-US" sz="1000" b="1" dirty="0" smtClean="0">
                          <a:effectLst/>
                          <a:latin typeface="Calibri" pitchFamily="34" charset="0"/>
                          <a:ea typeface="Calibri"/>
                          <a:cs typeface="Calibri" pitchFamily="34" charset="0"/>
                        </a:rPr>
                        <a:t>30 </a:t>
                      </a:r>
                      <a:r>
                        <a:rPr lang="en-US" sz="1000" b="1" dirty="0">
                          <a:effectLst/>
                          <a:latin typeface="Calibri" pitchFamily="34" charset="0"/>
                          <a:ea typeface="Calibri"/>
                          <a:cs typeface="Calibri" pitchFamily="34" charset="0"/>
                        </a:rPr>
                        <a:t>Points Possible</a:t>
                      </a:r>
                      <a:endParaRPr lang="en-US" sz="10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nSpc>
                          <a:spcPct val="115000"/>
                        </a:lnSpc>
                        <a:spcBef>
                          <a:spcPts val="0"/>
                        </a:spcBef>
                        <a:spcAft>
                          <a:spcPts val="0"/>
                        </a:spcAft>
                      </a:pPr>
                      <a:r>
                        <a:rPr lang="en-US" sz="900" dirty="0">
                          <a:effectLst/>
                          <a:latin typeface="Calibri" pitchFamily="34" charset="0"/>
                          <a:ea typeface="Calibri"/>
                          <a:cs typeface="Calibri" pitchFamily="34" charset="0"/>
                        </a:rPr>
                        <a:t> </a:t>
                      </a: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0"/>
                        </a:spcAft>
                      </a:pPr>
                      <a:endParaRPr lang="en-US" sz="700" dirty="0">
                        <a:effectLst/>
                        <a:latin typeface="Calibri" pitchFamily="34" charset="0"/>
                        <a:ea typeface="Calibri"/>
                        <a:cs typeface="Calibri" pitchFamily="34" charset="0"/>
                      </a:endParaRPr>
                    </a:p>
                  </a:txBody>
                  <a:tcPr marL="45275" marR="452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76200" y="76200"/>
            <a:ext cx="8839200" cy="1614288"/>
          </a:xfrm>
          <a:prstGeom prst="rect">
            <a:avLst/>
          </a:prstGeom>
        </p:spPr>
        <p:txBody>
          <a:bodyPr wrap="square">
            <a:spAutoFit/>
          </a:bodyPr>
          <a:lstStyle/>
          <a:p>
            <a:pPr algn="ctr">
              <a:lnSpc>
                <a:spcPct val="115000"/>
              </a:lnSpc>
            </a:pPr>
            <a:r>
              <a:rPr lang="en-US" sz="2000" b="1" dirty="0" smtClean="0">
                <a:solidFill>
                  <a:srgbClr val="002060"/>
                </a:solidFill>
                <a:latin typeface="Calibri" pitchFamily="34" charset="0"/>
                <a:ea typeface="Calibri"/>
                <a:cs typeface="Calibri" pitchFamily="34" charset="0"/>
              </a:rPr>
              <a:t>PROVEN </a:t>
            </a:r>
            <a:r>
              <a:rPr lang="en-US" sz="2000" b="1" dirty="0">
                <a:solidFill>
                  <a:srgbClr val="002060"/>
                </a:solidFill>
                <a:latin typeface="Calibri" pitchFamily="34" charset="0"/>
                <a:ea typeface="Calibri"/>
                <a:cs typeface="Calibri" pitchFamily="34" charset="0"/>
              </a:rPr>
              <a:t>PRACTICES IN CIVIC LEARNING</a:t>
            </a:r>
            <a:endParaRPr lang="en-US" sz="2000" dirty="0">
              <a:solidFill>
                <a:srgbClr val="002060"/>
              </a:solidFill>
              <a:latin typeface="Calibri" pitchFamily="34" charset="0"/>
              <a:ea typeface="Calibri"/>
              <a:cs typeface="Calibri" pitchFamily="34" charset="0"/>
            </a:endParaRPr>
          </a:p>
          <a:p>
            <a:pPr algn="ctr">
              <a:lnSpc>
                <a:spcPct val="115000"/>
              </a:lnSpc>
            </a:pPr>
            <a:r>
              <a:rPr lang="en-US" i="1" dirty="0">
                <a:solidFill>
                  <a:srgbClr val="002060"/>
                </a:solidFill>
                <a:latin typeface="Calibri" pitchFamily="34" charset="0"/>
                <a:ea typeface="Calibri"/>
                <a:cs typeface="Calibri" pitchFamily="34" charset="0"/>
              </a:rPr>
              <a:t>Self-Assessment</a:t>
            </a:r>
            <a:endParaRPr lang="en-US" dirty="0">
              <a:solidFill>
                <a:srgbClr val="002060"/>
              </a:solidFill>
              <a:latin typeface="Calibri" pitchFamily="34" charset="0"/>
              <a:ea typeface="Calibri"/>
              <a:cs typeface="Calibri" pitchFamily="34" charset="0"/>
            </a:endParaRPr>
          </a:p>
          <a:p>
            <a:pPr algn="ctr">
              <a:lnSpc>
                <a:spcPct val="115000"/>
              </a:lnSpc>
            </a:pPr>
            <a:endParaRPr lang="en-US" sz="1600" i="1" dirty="0" smtClean="0">
              <a:solidFill>
                <a:srgbClr val="002060"/>
              </a:solidFill>
              <a:latin typeface="Calibri" pitchFamily="34" charset="0"/>
              <a:ea typeface="Calibri"/>
              <a:cs typeface="Calibri" pitchFamily="34" charset="0"/>
            </a:endParaRPr>
          </a:p>
          <a:p>
            <a:pPr algn="ctr">
              <a:lnSpc>
                <a:spcPct val="115000"/>
              </a:lnSpc>
            </a:pPr>
            <a:r>
              <a:rPr lang="en-US" sz="1600" i="1" dirty="0" smtClean="0">
                <a:solidFill>
                  <a:srgbClr val="002060"/>
                </a:solidFill>
                <a:latin typeface="Calibri" pitchFamily="34" charset="0"/>
                <a:ea typeface="Calibri"/>
                <a:cs typeface="Calibri" pitchFamily="34" charset="0"/>
              </a:rPr>
              <a:t>*</a:t>
            </a:r>
            <a:r>
              <a:rPr lang="en-US" sz="1600" i="1" dirty="0">
                <a:solidFill>
                  <a:srgbClr val="002060"/>
                </a:solidFill>
                <a:latin typeface="Calibri" pitchFamily="34" charset="0"/>
                <a:ea typeface="Calibri"/>
                <a:cs typeface="Calibri" pitchFamily="34" charset="0"/>
              </a:rPr>
              <a:t>Please take a few minutes to complete this self-assessment </a:t>
            </a:r>
            <a:r>
              <a:rPr lang="en-US" sz="1600" i="1" dirty="0" smtClean="0">
                <a:solidFill>
                  <a:srgbClr val="002060"/>
                </a:solidFill>
                <a:latin typeface="Calibri" pitchFamily="34" charset="0"/>
                <a:ea typeface="Calibri"/>
                <a:cs typeface="Calibri" pitchFamily="34" charset="0"/>
              </a:rPr>
              <a:t>on the </a:t>
            </a:r>
            <a:r>
              <a:rPr lang="en-US" sz="1600" i="1" dirty="0">
                <a:solidFill>
                  <a:srgbClr val="002060"/>
                </a:solidFill>
                <a:latin typeface="Calibri" pitchFamily="34" charset="0"/>
                <a:ea typeface="Calibri"/>
                <a:cs typeface="Calibri" pitchFamily="34" charset="0"/>
              </a:rPr>
              <a:t>pervasiveness of the six proven practices in your </a:t>
            </a:r>
            <a:r>
              <a:rPr lang="en-US" sz="1600" i="1" dirty="0" smtClean="0">
                <a:solidFill>
                  <a:srgbClr val="002060"/>
                </a:solidFill>
                <a:latin typeface="Calibri" pitchFamily="34" charset="0"/>
                <a:ea typeface="Calibri"/>
                <a:cs typeface="Calibri" pitchFamily="34" charset="0"/>
              </a:rPr>
              <a:t>school.  Add up your points and enter your total in the Total Score box below.</a:t>
            </a:r>
            <a:endParaRPr lang="en-US" sz="1600" dirty="0">
              <a:solidFill>
                <a:srgbClr val="002060"/>
              </a:solidFill>
              <a:latin typeface="Calibri" pitchFamily="34" charset="0"/>
              <a:ea typeface="Calibri"/>
              <a:cs typeface="Calibri" pitchFamily="34" charset="0"/>
            </a:endParaRPr>
          </a:p>
        </p:txBody>
      </p:sp>
    </p:spTree>
    <p:extLst>
      <p:ext uri="{BB962C8B-B14F-4D97-AF65-F5344CB8AC3E}">
        <p14:creationId xmlns:p14="http://schemas.microsoft.com/office/powerpoint/2010/main" val="2313235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6965245" cy="1202485"/>
          </a:xfrm>
        </p:spPr>
        <p:txBody>
          <a:bodyPr/>
          <a:lstStyle/>
          <a:p>
            <a:r>
              <a:rPr lang="en-US" b="1" dirty="0" smtClean="0"/>
              <a:t>LUNCH</a:t>
            </a:r>
            <a:endParaRPr lang="en-US" b="1" dirty="0"/>
          </a:p>
        </p:txBody>
      </p:sp>
      <p:pic>
        <p:nvPicPr>
          <p:cNvPr id="1026" name="Picture 2" descr="paperbags,food,lunches,meals,environment friend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14600"/>
            <a:ext cx="3095626"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96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HOUSEKEEPING</a:t>
            </a:r>
            <a:endParaRPr lang="en-US" b="1" dirty="0"/>
          </a:p>
        </p:txBody>
      </p:sp>
      <p:sp>
        <p:nvSpPr>
          <p:cNvPr id="3" name="Content Placeholder 2"/>
          <p:cNvSpPr>
            <a:spLocks noGrp="1"/>
          </p:cNvSpPr>
          <p:nvPr>
            <p:ph idx="1"/>
          </p:nvPr>
        </p:nvSpPr>
        <p:spPr>
          <a:xfrm>
            <a:off x="762000" y="2119257"/>
            <a:ext cx="7696200" cy="3603812"/>
          </a:xfrm>
        </p:spPr>
        <p:txBody>
          <a:bodyPr>
            <a:normAutofit lnSpcReduction="10000"/>
          </a:bodyPr>
          <a:lstStyle/>
          <a:p>
            <a:r>
              <a:rPr lang="en-US" sz="2800" dirty="0" smtClean="0">
                <a:latin typeface="Century Schoolbook" pitchFamily="18" charset="0"/>
              </a:rPr>
              <a:t>Please silence cell phones during the training</a:t>
            </a:r>
          </a:p>
          <a:p>
            <a:r>
              <a:rPr lang="en-US" sz="2800" dirty="0" smtClean="0">
                <a:latin typeface="Century Schoolbook" pitchFamily="18" charset="0"/>
              </a:rPr>
              <a:t>Restrooms and Lunch 12:00</a:t>
            </a:r>
          </a:p>
          <a:p>
            <a:r>
              <a:rPr lang="en-US" sz="2800" dirty="0" smtClean="0">
                <a:latin typeface="Century Schoolbook" pitchFamily="18" charset="0"/>
              </a:rPr>
              <a:t> 2  ten minute breaks: 10:00 and 2:00  </a:t>
            </a:r>
          </a:p>
          <a:p>
            <a:r>
              <a:rPr lang="en-US" sz="2800" dirty="0" smtClean="0">
                <a:latin typeface="Century Schoolbook" pitchFamily="18" charset="0"/>
              </a:rPr>
              <a:t>Survey will be e-mailed to you following the training and PD certificate sent upon completion of survey.  </a:t>
            </a:r>
          </a:p>
          <a:p>
            <a:r>
              <a:rPr lang="en-US" sz="2800" dirty="0" smtClean="0">
                <a:latin typeface="Century Schoolbook" pitchFamily="18" charset="0"/>
              </a:rPr>
              <a:t>Folder contents</a:t>
            </a:r>
          </a:p>
          <a:p>
            <a:endParaRPr lang="en-US" sz="2800" dirty="0" smtClean="0">
              <a:latin typeface="Century Schoolbook" pitchFamily="18" charset="0"/>
            </a:endParaRPr>
          </a:p>
          <a:p>
            <a:endParaRPr lang="en-US" sz="2800" dirty="0">
              <a:latin typeface="Century Schoolbook" pitchFamily="18" charset="0"/>
            </a:endParaRPr>
          </a:p>
        </p:txBody>
      </p:sp>
    </p:spTree>
    <p:extLst>
      <p:ext uri="{BB962C8B-B14F-4D97-AF65-F5344CB8AC3E}">
        <p14:creationId xmlns:p14="http://schemas.microsoft.com/office/powerpoint/2010/main" val="3981291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7696200" cy="3459163"/>
          </a:xfrm>
        </p:spPr>
        <p:txBody>
          <a:bodyPr>
            <a:normAutofit lnSpcReduction="10000"/>
          </a:bodyPr>
          <a:lstStyle/>
          <a:p>
            <a:pPr marL="0" indent="0" algn="ctr">
              <a:buNone/>
            </a:pPr>
            <a:endParaRPr lang="en-US" sz="5400" b="1" dirty="0" smtClean="0">
              <a:latin typeface="Century Schoolbook" pitchFamily="18" charset="0"/>
            </a:endParaRPr>
          </a:p>
          <a:p>
            <a:pPr marL="0" indent="0" algn="ctr">
              <a:buNone/>
            </a:pPr>
            <a:r>
              <a:rPr lang="en-US" sz="5400" b="1" dirty="0" smtClean="0">
                <a:latin typeface="Century Schoolbook" pitchFamily="18" charset="0"/>
              </a:rPr>
              <a:t>Program Information</a:t>
            </a:r>
            <a:r>
              <a:rPr lang="en-US" sz="5400" b="1" dirty="0">
                <a:latin typeface="Century Schoolbook" pitchFamily="18" charset="0"/>
              </a:rPr>
              <a:t> </a:t>
            </a:r>
            <a:r>
              <a:rPr lang="en-US" sz="5400" b="1" dirty="0" smtClean="0">
                <a:latin typeface="Century Schoolbook" pitchFamily="18" charset="0"/>
              </a:rPr>
              <a:t>and Demonstrations  </a:t>
            </a:r>
          </a:p>
          <a:p>
            <a:pPr marL="0" indent="0" algn="ctr">
              <a:buNone/>
            </a:pPr>
            <a:endParaRPr lang="en-US" sz="5400" b="1" dirty="0">
              <a:latin typeface="Century Schoolbook"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05" y="4038600"/>
            <a:ext cx="3719195" cy="91440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257800"/>
            <a:ext cx="2819400" cy="990600"/>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191000"/>
            <a:ext cx="2667000" cy="838200"/>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486400"/>
            <a:ext cx="2514600" cy="533400"/>
          </a:xfrm>
          <a:prstGeom prst="rect">
            <a:avLst/>
          </a:prstGeom>
          <a:noFill/>
          <a:ln>
            <a:noFill/>
          </a:ln>
        </p:spPr>
      </p:pic>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balent\AppData\Local\Microsoft\Windows\Temporary Internet Files\Content.Outlook\64LOZON4\Civic Engagement no text.png"/>
          <p:cNvPicPr>
            <a:picLocks noChangeAspect="1" noChangeArrowheads="1"/>
          </p:cNvPicPr>
          <p:nvPr/>
        </p:nvPicPr>
        <p:blipFill>
          <a:blip r:embed="rId3" cstate="print"/>
          <a:srcRect/>
          <a:stretch>
            <a:fillRect/>
          </a:stretch>
        </p:blipFill>
        <p:spPr bwMode="auto">
          <a:xfrm>
            <a:off x="609600" y="304800"/>
            <a:ext cx="7924800" cy="6324600"/>
          </a:xfrm>
          <a:prstGeom prst="rect">
            <a:avLst/>
          </a:prstGeom>
          <a:noFill/>
        </p:spPr>
      </p:pic>
      <p:sp>
        <p:nvSpPr>
          <p:cNvPr id="5" name="TextBox 4"/>
          <p:cNvSpPr txBox="1"/>
          <p:nvPr/>
        </p:nvSpPr>
        <p:spPr>
          <a:xfrm>
            <a:off x="789039" y="609600"/>
            <a:ext cx="7620000" cy="954107"/>
          </a:xfrm>
          <a:prstGeom prst="rect">
            <a:avLst/>
          </a:prstGeom>
          <a:noFill/>
        </p:spPr>
        <p:txBody>
          <a:bodyPr wrap="square" rtlCol="0">
            <a:spAutoFit/>
          </a:bodyPr>
          <a:lstStyle/>
          <a:p>
            <a:pPr algn="ctr"/>
            <a:r>
              <a:rPr lang="en-US" sz="2800" b="1" dirty="0" smtClean="0"/>
              <a:t>ARIZONA’S </a:t>
            </a:r>
          </a:p>
          <a:p>
            <a:pPr algn="ctr"/>
            <a:r>
              <a:rPr lang="en-US" sz="2800" b="1" dirty="0" smtClean="0"/>
              <a:t>EXCELLENCE IN CIVIC ENGAGEMENT PROGRAM</a:t>
            </a:r>
            <a:endParaRPr lang="en-US" sz="2800" b="1" dirty="0"/>
          </a:p>
        </p:txBody>
      </p:sp>
      <p:sp>
        <p:nvSpPr>
          <p:cNvPr id="6" name="TextBox 5"/>
          <p:cNvSpPr txBox="1"/>
          <p:nvPr/>
        </p:nvSpPr>
        <p:spPr>
          <a:xfrm>
            <a:off x="927279" y="3040304"/>
            <a:ext cx="7620000" cy="646331"/>
          </a:xfrm>
          <a:prstGeom prst="rect">
            <a:avLst/>
          </a:prstGeom>
          <a:noFill/>
        </p:spPr>
        <p:txBody>
          <a:bodyPr wrap="square" rtlCol="0">
            <a:spAutoFit/>
          </a:bodyPr>
          <a:lstStyle/>
          <a:p>
            <a:pPr algn="ctr"/>
            <a:r>
              <a:rPr lang="en-US" sz="3600" b="1" dirty="0" smtClean="0"/>
              <a:t>WHAT, WHY, WHO, HOW &amp; WHEN? </a:t>
            </a:r>
            <a:endParaRPr lang="en-US" sz="3600" b="1" dirty="0"/>
          </a:p>
        </p:txBody>
      </p:sp>
      <p:sp>
        <p:nvSpPr>
          <p:cNvPr id="7" name="Rectangle 6"/>
          <p:cNvSpPr/>
          <p:nvPr/>
        </p:nvSpPr>
        <p:spPr>
          <a:xfrm>
            <a:off x="851719" y="5334000"/>
            <a:ext cx="7494639" cy="584775"/>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600"/>
              </a:spcAft>
              <a:buClrTx/>
              <a:buSzTx/>
              <a:buFontTx/>
              <a:buNone/>
              <a:tabLst/>
              <a:defRPr/>
            </a:pPr>
            <a:r>
              <a:rPr kumimoji="0" lang="en-US" sz="3100" b="1" i="0" u="none" strike="noStrike" kern="0" cap="none" spc="0" normalizeH="0" baseline="0" noProof="0" dirty="0" smtClean="0">
                <a:ln>
                  <a:noFill/>
                </a:ln>
                <a:effectLst/>
                <a:uLnTx/>
                <a:uFillTx/>
                <a:hlinkClick r:id="rId4"/>
              </a:rPr>
              <a:t>http://www.azed.gov/civicengagement/</a:t>
            </a:r>
            <a:endParaRPr kumimoji="0" lang="en-US" sz="3100" b="1"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4941446"/>
              </p:ext>
            </p:extLst>
          </p:nvPr>
        </p:nvGraphicFramePr>
        <p:xfrm>
          <a:off x="152400" y="762000"/>
          <a:ext cx="8839199" cy="5945514"/>
        </p:xfrm>
        <a:graphic>
          <a:graphicData uri="http://schemas.openxmlformats.org/drawingml/2006/table">
            <a:tbl>
              <a:tblPr firstRow="1" firstCol="1" bandRow="1"/>
              <a:tblGrid>
                <a:gridCol w="2221500"/>
                <a:gridCol w="2127025"/>
                <a:gridCol w="1733516"/>
                <a:gridCol w="2757158"/>
              </a:tblGrid>
              <a:tr h="1183962">
                <a:tc>
                  <a:txBody>
                    <a:bodyPr/>
                    <a:lstStyle/>
                    <a:p>
                      <a:pPr marL="0" marR="0" algn="ctr">
                        <a:lnSpc>
                          <a:spcPct val="115000"/>
                        </a:lnSpc>
                        <a:spcBef>
                          <a:spcPts val="0"/>
                        </a:spcBef>
                        <a:spcAft>
                          <a:spcPts val="0"/>
                        </a:spcAft>
                      </a:pPr>
                      <a:r>
                        <a:rPr lang="en-US" sz="1400" b="1" dirty="0" smtClean="0">
                          <a:effectLst/>
                          <a:latin typeface="Calibri"/>
                          <a:ea typeface="Gotham-Book"/>
                          <a:cs typeface="Gotham-Book"/>
                        </a:rPr>
                        <a:t>TASK</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effectLst/>
                          <a:latin typeface="Calibri"/>
                          <a:ea typeface="Gotham-Book"/>
                          <a:cs typeface="Gotham-Book"/>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effectLst/>
                          <a:latin typeface="Calibri"/>
                          <a:ea typeface="Gotham-Book"/>
                          <a:cs typeface="Gotham-Book"/>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effectLst/>
                          <a:latin typeface="Calibri"/>
                          <a:ea typeface="Gotham-Book"/>
                          <a:cs typeface="Gotham-Book"/>
                        </a:rPr>
                        <a:t>What will be done?</a:t>
                      </a:r>
                      <a:endParaRPr lang="en-US" sz="14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solidFill>
                            <a:srgbClr val="252525"/>
                          </a:solidFill>
                          <a:effectLst/>
                          <a:latin typeface="Calibri"/>
                          <a:ea typeface="Gotham-Book"/>
                          <a:cs typeface="Gotham-Book"/>
                        </a:rPr>
                        <a:t>Responsibilities</a:t>
                      </a:r>
                      <a:endParaRPr lang="en-US" sz="1400">
                        <a:effectLst/>
                        <a:latin typeface="Calibri"/>
                        <a:ea typeface="Calibri"/>
                        <a:cs typeface="Times New Roman"/>
                      </a:endParaRPr>
                    </a:p>
                    <a:p>
                      <a:pPr marL="0" marR="0">
                        <a:lnSpc>
                          <a:spcPct val="115000"/>
                        </a:lnSpc>
                        <a:spcBef>
                          <a:spcPts val="0"/>
                        </a:spcBef>
                        <a:spcAft>
                          <a:spcPts val="0"/>
                        </a:spcAft>
                      </a:pPr>
                      <a:r>
                        <a:rPr lang="en-US" sz="1400">
                          <a:solidFill>
                            <a:srgbClr val="252525"/>
                          </a:solidFill>
                          <a:effectLst/>
                          <a:latin typeface="Calibri"/>
                          <a:ea typeface="Gotham-Book"/>
                          <a:cs typeface="Gotham-Book"/>
                        </a:rPr>
                        <a:t> </a:t>
                      </a:r>
                      <a:endParaRPr lang="en-US" sz="1400">
                        <a:effectLst/>
                        <a:latin typeface="Calibri"/>
                        <a:ea typeface="Calibri"/>
                        <a:cs typeface="Times New Roman"/>
                      </a:endParaRPr>
                    </a:p>
                    <a:p>
                      <a:pPr marL="0" marR="0">
                        <a:lnSpc>
                          <a:spcPct val="115000"/>
                        </a:lnSpc>
                        <a:spcBef>
                          <a:spcPts val="0"/>
                        </a:spcBef>
                        <a:spcAft>
                          <a:spcPts val="0"/>
                        </a:spcAft>
                      </a:pPr>
                      <a:r>
                        <a:rPr lang="en-US" sz="1400" i="1">
                          <a:solidFill>
                            <a:srgbClr val="252525"/>
                          </a:solidFill>
                          <a:effectLst/>
                          <a:latin typeface="Calibri"/>
                          <a:ea typeface="Gotham-Book"/>
                          <a:cs typeface="Gotham-Book"/>
                        </a:rPr>
                        <a:t> </a:t>
                      </a:r>
                      <a:endParaRPr lang="en-US" sz="1400">
                        <a:effectLst/>
                        <a:latin typeface="Calibri"/>
                        <a:ea typeface="Calibri"/>
                        <a:cs typeface="Times New Roman"/>
                      </a:endParaRPr>
                    </a:p>
                    <a:p>
                      <a:pPr marL="0" marR="0">
                        <a:lnSpc>
                          <a:spcPct val="115000"/>
                        </a:lnSpc>
                        <a:spcBef>
                          <a:spcPts val="0"/>
                        </a:spcBef>
                        <a:spcAft>
                          <a:spcPts val="0"/>
                        </a:spcAft>
                      </a:pPr>
                      <a:r>
                        <a:rPr lang="en-US" sz="1400" i="1">
                          <a:solidFill>
                            <a:srgbClr val="252525"/>
                          </a:solidFill>
                          <a:effectLst/>
                          <a:latin typeface="Calibri"/>
                          <a:ea typeface="Gotham-Book"/>
                          <a:cs typeface="Gotham-Book"/>
                        </a:rPr>
                        <a:t>Who needs to be involved?</a:t>
                      </a:r>
                      <a:endParaRPr lang="en-US" sz="14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smtClean="0">
                          <a:solidFill>
                            <a:srgbClr val="252525"/>
                          </a:solidFill>
                          <a:effectLst/>
                          <a:latin typeface="Calibri"/>
                          <a:ea typeface="Gotham-Book"/>
                          <a:cs typeface="Gotham-Book"/>
                        </a:rPr>
                        <a:t>Deadline</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solidFill>
                            <a:srgbClr val="252525"/>
                          </a:solidFill>
                          <a:effectLst/>
                          <a:latin typeface="Calibri"/>
                          <a:ea typeface="Gotham-Book"/>
                          <a:cs typeface="Gotham-Book"/>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solidFill>
                            <a:srgbClr val="252525"/>
                          </a:solidFill>
                          <a:effectLst/>
                          <a:latin typeface="Calibri"/>
                          <a:ea typeface="Gotham-Book"/>
                          <a:cs typeface="Gotham-Book"/>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solidFill>
                            <a:srgbClr val="252525"/>
                          </a:solidFill>
                          <a:effectLst/>
                          <a:latin typeface="Calibri"/>
                          <a:ea typeface="Gotham-Book"/>
                          <a:cs typeface="Gotham-Book"/>
                        </a:rPr>
                        <a:t>By when?</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solidFill>
                            <a:srgbClr val="252525"/>
                          </a:solidFill>
                          <a:effectLst/>
                          <a:latin typeface="Calibri"/>
                          <a:ea typeface="Gotham-Book"/>
                          <a:cs typeface="Gotham-Book"/>
                        </a:rPr>
                        <a:t>(Day/Month)</a:t>
                      </a:r>
                      <a:endParaRPr lang="en-US" sz="14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252525"/>
                          </a:solidFill>
                          <a:effectLst/>
                          <a:latin typeface="Calibri"/>
                          <a:ea typeface="Gotham-Book"/>
                          <a:cs typeface="Gotham-Book"/>
                        </a:rPr>
                        <a:t>Resources</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solidFill>
                            <a:srgbClr val="252525"/>
                          </a:solidFill>
                          <a:effectLst/>
                          <a:latin typeface="Calibri"/>
                          <a:ea typeface="Gotham-Book"/>
                          <a:cs typeface="Gotham-Book"/>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solidFill>
                            <a:srgbClr val="252525"/>
                          </a:solidFill>
                          <a:effectLst/>
                          <a:latin typeface="Calibri"/>
                          <a:ea typeface="Gotham-Book"/>
                          <a:cs typeface="Gotham-Book"/>
                        </a:rPr>
                        <a:t> </a:t>
                      </a:r>
                      <a:endParaRPr lang="en-US" sz="1400" dirty="0">
                        <a:effectLst/>
                        <a:latin typeface="Calibri"/>
                        <a:ea typeface="Calibri"/>
                        <a:cs typeface="Times New Roman"/>
                      </a:endParaRPr>
                    </a:p>
                    <a:p>
                      <a:pPr marL="0" marR="0">
                        <a:lnSpc>
                          <a:spcPct val="115000"/>
                        </a:lnSpc>
                        <a:spcBef>
                          <a:spcPts val="0"/>
                        </a:spcBef>
                        <a:spcAft>
                          <a:spcPts val="0"/>
                        </a:spcAft>
                      </a:pPr>
                      <a:r>
                        <a:rPr lang="en-US" sz="1400" i="1" dirty="0">
                          <a:solidFill>
                            <a:srgbClr val="252525"/>
                          </a:solidFill>
                          <a:effectLst/>
                          <a:latin typeface="Calibri"/>
                          <a:ea typeface="Gotham-Book"/>
                          <a:cs typeface="Gotham-Book"/>
                        </a:rPr>
                        <a:t>What resources are available and needed? </a:t>
                      </a:r>
                      <a:endParaRPr lang="en-US" sz="14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30278">
                <a:tc>
                  <a:txBody>
                    <a:bodyPr/>
                    <a:lstStyle/>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278">
                <a:tc>
                  <a:txBody>
                    <a:bodyPr/>
                    <a:lstStyle/>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278">
                <a:tc>
                  <a:txBody>
                    <a:bodyPr/>
                    <a:lstStyle/>
                    <a:p>
                      <a:pPr marL="0" marR="0">
                        <a:lnSpc>
                          <a:spcPct val="115000"/>
                        </a:lnSpc>
                        <a:spcBef>
                          <a:spcPts val="0"/>
                        </a:spcBef>
                        <a:spcAft>
                          <a:spcPts val="0"/>
                        </a:spcAft>
                      </a:pPr>
                      <a:r>
                        <a:rPr lang="en-US" sz="1100" dirty="0" smtClean="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278">
                <a:tc>
                  <a:txBody>
                    <a:bodyPr/>
                    <a:lstStyle/>
                    <a:p>
                      <a:pPr marL="0" marR="0">
                        <a:lnSpc>
                          <a:spcPct val="115000"/>
                        </a:lnSpc>
                        <a:spcBef>
                          <a:spcPts val="0"/>
                        </a:spcBef>
                        <a:spcAft>
                          <a:spcPts val="0"/>
                        </a:spcAft>
                      </a:pP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252525"/>
                          </a:solidFill>
                          <a:effectLst/>
                          <a:latin typeface="Calibri"/>
                          <a:ea typeface="Gotham-Book"/>
                          <a:cs typeface="Gotham-Book"/>
                        </a:rPr>
                        <a:t> </a:t>
                      </a:r>
                      <a:endParaRPr lang="en-US" sz="6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278">
                <a:tc>
                  <a:txBody>
                    <a:bodyPr/>
                    <a:lstStyle/>
                    <a:p>
                      <a:pPr marL="0" marR="0">
                        <a:lnSpc>
                          <a:spcPct val="115000"/>
                        </a:lnSpc>
                        <a:spcBef>
                          <a:spcPts val="0"/>
                        </a:spcBef>
                        <a:spcAft>
                          <a:spcPts val="0"/>
                        </a:spcAft>
                      </a:pP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solidFill>
                            <a:srgbClr val="252525"/>
                          </a:solidFill>
                          <a:effectLst/>
                          <a:latin typeface="Calibri"/>
                          <a:ea typeface="Gotham-Book"/>
                          <a:cs typeface="Gotham-Book"/>
                        </a:rPr>
                        <a:t> </a:t>
                      </a:r>
                      <a:endParaRPr lang="en-US" sz="11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252525"/>
                          </a:solidFill>
                          <a:effectLst/>
                          <a:latin typeface="Calibri"/>
                          <a:ea typeface="Gotham-Book"/>
                          <a:cs typeface="Gotham-Book"/>
                        </a:rPr>
                        <a:t> </a:t>
                      </a:r>
                      <a:endParaRPr lang="en-US" sz="60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252525"/>
                          </a:solidFill>
                          <a:effectLst/>
                          <a:latin typeface="Calibri"/>
                          <a:ea typeface="Gotham-Book"/>
                          <a:cs typeface="Gotham-Book"/>
                        </a:rPr>
                        <a:t> </a:t>
                      </a:r>
                      <a:endParaRPr lang="en-US" sz="600" dirty="0">
                        <a:effectLst/>
                        <a:latin typeface="Calibri"/>
                        <a:ea typeface="Calibri"/>
                        <a:cs typeface="Times New Roman"/>
                      </a:endParaRPr>
                    </a:p>
                  </a:txBody>
                  <a:tcPr marL="37285" marR="37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152400" y="0"/>
            <a:ext cx="8839200" cy="835613"/>
          </a:xfrm>
          <a:prstGeom prst="rect">
            <a:avLst/>
          </a:prstGeom>
        </p:spPr>
        <p:txBody>
          <a:bodyPr wrap="square">
            <a:spAutoFit/>
          </a:bodyPr>
          <a:lstStyle/>
          <a:p>
            <a:pPr>
              <a:lnSpc>
                <a:spcPct val="115000"/>
              </a:lnSpc>
              <a:spcAft>
                <a:spcPts val="1000"/>
              </a:spcAft>
              <a:tabLst>
                <a:tab pos="850900" algn="l"/>
              </a:tabLst>
            </a:pPr>
            <a:r>
              <a:rPr lang="en-US" sz="2400" b="1" dirty="0">
                <a:solidFill>
                  <a:srgbClr val="252525"/>
                </a:solidFill>
                <a:ea typeface="Gotham-Book"/>
                <a:cs typeface="Gotham-Book"/>
              </a:rPr>
              <a:t>ACTION PLAN  </a:t>
            </a:r>
            <a:r>
              <a:rPr lang="en-US" sz="2400" b="1" dirty="0" smtClean="0">
                <a:solidFill>
                  <a:srgbClr val="252525"/>
                </a:solidFill>
                <a:ea typeface="Gotham-Book"/>
                <a:cs typeface="Gotham-Book"/>
              </a:rPr>
              <a:t>                                                                                              </a:t>
            </a:r>
            <a:r>
              <a:rPr lang="en-US" dirty="0" smtClean="0">
                <a:solidFill>
                  <a:srgbClr val="252525"/>
                </a:solidFill>
                <a:ea typeface="Gotham-Book"/>
                <a:cs typeface="Gotham-Book"/>
              </a:rPr>
              <a:t>Goal</a:t>
            </a:r>
            <a:r>
              <a:rPr lang="en-US" dirty="0">
                <a:solidFill>
                  <a:srgbClr val="252525"/>
                </a:solidFill>
                <a:ea typeface="Gotham-Book"/>
                <a:cs typeface="Gotham-Book"/>
              </a:rPr>
              <a:t>: Increase students’ civic </a:t>
            </a:r>
            <a:r>
              <a:rPr lang="en-US" dirty="0" smtClean="0">
                <a:solidFill>
                  <a:srgbClr val="252525"/>
                </a:solidFill>
                <a:ea typeface="Gotham-Book"/>
                <a:cs typeface="Gotham-Book"/>
              </a:rPr>
              <a:t>literacy.   </a:t>
            </a:r>
            <a:endParaRPr lang="en-US" sz="1200" dirty="0">
              <a:ea typeface="Calibri"/>
              <a:cs typeface="Times New Roman"/>
            </a:endParaRPr>
          </a:p>
        </p:txBody>
      </p:sp>
    </p:spTree>
    <p:extLst>
      <p:ext uri="{BB962C8B-B14F-4D97-AF65-F5344CB8AC3E}">
        <p14:creationId xmlns:p14="http://schemas.microsoft.com/office/powerpoint/2010/main" val="108829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14400" y="792034"/>
            <a:ext cx="755117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850900" algn="l"/>
              </a:tabLst>
            </a:pPr>
            <a:endParaRPr lang="en-US" b="1" kern="0" dirty="0" smtClean="0">
              <a:solidFill>
                <a:srgbClr val="000000"/>
              </a:solidFill>
              <a:latin typeface="Calibri" pitchFamily="34" charset="0"/>
              <a:ea typeface="Times New Roman" pitchFamily="18" charset="0"/>
              <a:cs typeface="Tahoma" pitchFamily="34" charset="0"/>
            </a:endParaRPr>
          </a:p>
          <a:p>
            <a:pPr fontAlgn="base">
              <a:spcBef>
                <a:spcPct val="0"/>
              </a:spcBef>
              <a:spcAft>
                <a:spcPct val="0"/>
              </a:spcAft>
              <a:tabLst>
                <a:tab pos="850900" algn="l"/>
              </a:tabLst>
            </a:pPr>
            <a:r>
              <a:rPr lang="en-US" sz="2400" b="1" kern="0" dirty="0" smtClean="0">
                <a:solidFill>
                  <a:srgbClr val="000000"/>
                </a:solidFill>
                <a:latin typeface="Calibri" pitchFamily="34" charset="0"/>
                <a:ea typeface="Times New Roman" pitchFamily="18" charset="0"/>
                <a:cs typeface="Tahoma" pitchFamily="34" charset="0"/>
              </a:rPr>
              <a:t>Workshop Goal and Learning Outcomes</a:t>
            </a:r>
            <a:endParaRPr lang="en-US" sz="2400" kern="0" dirty="0" smtClean="0">
              <a:solidFill>
                <a:sysClr val="windowText" lastClr="000000"/>
              </a:solidFill>
              <a:latin typeface="Arial" pitchFamily="34" charset="0"/>
              <a:cs typeface="Arial" pitchFamily="34" charset="0"/>
            </a:endParaRPr>
          </a:p>
          <a:p>
            <a:pPr eaLnBrk="0" fontAlgn="base" hangingPunct="0">
              <a:spcBef>
                <a:spcPct val="0"/>
              </a:spcBef>
              <a:spcAft>
                <a:spcPct val="0"/>
              </a:spcAft>
              <a:tabLst>
                <a:tab pos="850900" algn="l"/>
              </a:tabLst>
            </a:pPr>
            <a:endParaRPr lang="en-US" b="1" kern="0" dirty="0" smtClean="0">
              <a:solidFill>
                <a:srgbClr val="000000"/>
              </a:solidFill>
              <a:latin typeface="Calibri" pitchFamily="34" charset="0"/>
              <a:ea typeface="Times New Roman" pitchFamily="18" charset="0"/>
              <a:cs typeface="Tahoma" pitchFamily="34" charset="0"/>
            </a:endParaRPr>
          </a:p>
          <a:p>
            <a:pPr eaLnBrk="0" fontAlgn="base" hangingPunct="0">
              <a:spcBef>
                <a:spcPct val="0"/>
              </a:spcBef>
              <a:spcAft>
                <a:spcPct val="0"/>
              </a:spcAft>
              <a:tabLst>
                <a:tab pos="850900" algn="l"/>
              </a:tabLst>
            </a:pPr>
            <a:r>
              <a:rPr lang="en-US" b="1" kern="0" dirty="0" smtClean="0">
                <a:solidFill>
                  <a:srgbClr val="000000"/>
                </a:solidFill>
                <a:latin typeface="Calibri" pitchFamily="34" charset="0"/>
                <a:ea typeface="Times New Roman" pitchFamily="18" charset="0"/>
                <a:cs typeface="Tahoma" pitchFamily="34" charset="0"/>
              </a:rPr>
              <a:t>Goal</a:t>
            </a:r>
            <a:endParaRPr lang="en-US" kern="0" dirty="0" smtClean="0">
              <a:solidFill>
                <a:sysClr val="windowText" lastClr="000000"/>
              </a:solidFill>
              <a:latin typeface="Arial" pitchFamily="34" charset="0"/>
              <a:cs typeface="Arial" pitchFamily="34" charset="0"/>
            </a:endParaRPr>
          </a:p>
          <a:p>
            <a:pPr eaLnBrk="0" fontAlgn="base" hangingPunct="0">
              <a:spcBef>
                <a:spcPct val="0"/>
              </a:spcBef>
              <a:spcAft>
                <a:spcPct val="0"/>
              </a:spcAft>
              <a:tabLst>
                <a:tab pos="850900" algn="l"/>
              </a:tabLst>
            </a:pPr>
            <a:r>
              <a:rPr lang="en-US" kern="0" dirty="0" smtClean="0">
                <a:solidFill>
                  <a:srgbClr val="000000"/>
                </a:solidFill>
                <a:latin typeface="Calibri" pitchFamily="34" charset="0"/>
                <a:ea typeface="Times New Roman" pitchFamily="18" charset="0"/>
                <a:cs typeface="Tahoma" pitchFamily="34" charset="0"/>
              </a:rPr>
              <a:t>Participants have strategies for increasing student civic literacy they can implement in their schools and classrooms.  </a:t>
            </a:r>
          </a:p>
          <a:p>
            <a:pPr eaLnBrk="0" fontAlgn="base" hangingPunct="0">
              <a:spcBef>
                <a:spcPct val="0"/>
              </a:spcBef>
              <a:spcAft>
                <a:spcPct val="0"/>
              </a:spcAft>
              <a:tabLst>
                <a:tab pos="850900" algn="l"/>
              </a:tabLst>
            </a:pPr>
            <a:endParaRPr lang="en-US" b="1" kern="0" dirty="0" smtClean="0">
              <a:solidFill>
                <a:srgbClr val="000000"/>
              </a:solidFill>
              <a:latin typeface="Calibri" pitchFamily="34" charset="0"/>
              <a:ea typeface="Times New Roman" pitchFamily="18" charset="0"/>
              <a:cs typeface="Tahoma" pitchFamily="34" charset="0"/>
            </a:endParaRPr>
          </a:p>
          <a:p>
            <a:pPr eaLnBrk="0" fontAlgn="base" hangingPunct="0">
              <a:spcBef>
                <a:spcPct val="0"/>
              </a:spcBef>
              <a:spcAft>
                <a:spcPct val="0"/>
              </a:spcAft>
              <a:tabLst>
                <a:tab pos="850900" algn="l"/>
              </a:tabLst>
            </a:pPr>
            <a:r>
              <a:rPr lang="en-US" b="1" kern="0" dirty="0" smtClean="0">
                <a:solidFill>
                  <a:srgbClr val="000000"/>
                </a:solidFill>
                <a:latin typeface="Calibri" pitchFamily="34" charset="0"/>
                <a:ea typeface="Times New Roman" pitchFamily="18" charset="0"/>
                <a:cs typeface="Tahoma" pitchFamily="34" charset="0"/>
              </a:rPr>
              <a:t>Learning Outcomes</a:t>
            </a:r>
            <a:endParaRPr lang="en-US" kern="0" dirty="0" smtClean="0">
              <a:solidFill>
                <a:sysClr val="windowText" lastClr="000000"/>
              </a:solidFill>
              <a:latin typeface="Arial" pitchFamily="34" charset="0"/>
              <a:cs typeface="Arial" pitchFamily="34" charset="0"/>
            </a:endParaRPr>
          </a:p>
          <a:p>
            <a:pPr eaLnBrk="0" fontAlgn="base" hangingPunct="0">
              <a:spcBef>
                <a:spcPct val="0"/>
              </a:spcBef>
              <a:spcAft>
                <a:spcPct val="0"/>
              </a:spcAft>
              <a:tabLst>
                <a:tab pos="850900" algn="l"/>
              </a:tabLst>
            </a:pPr>
            <a:r>
              <a:rPr lang="en-US" kern="0" dirty="0" smtClean="0">
                <a:solidFill>
                  <a:srgbClr val="000000"/>
                </a:solidFill>
                <a:latin typeface="Calibri" pitchFamily="34" charset="0"/>
                <a:ea typeface="Times New Roman" pitchFamily="18" charset="0"/>
                <a:cs typeface="Tahoma" pitchFamily="34" charset="0"/>
              </a:rPr>
              <a:t>Participants:</a:t>
            </a:r>
          </a:p>
          <a:p>
            <a:pPr eaLnBrk="0" fontAlgn="base" hangingPunct="0">
              <a:spcBef>
                <a:spcPct val="0"/>
              </a:spcBef>
              <a:spcAft>
                <a:spcPct val="0"/>
              </a:spcAft>
              <a:buFontTx/>
              <a:buChar char="•"/>
              <a:tabLst>
                <a:tab pos="850900" algn="l"/>
              </a:tabLst>
              <a:defRPr/>
            </a:pPr>
            <a:r>
              <a:rPr lang="en-US" kern="0" dirty="0" smtClean="0">
                <a:solidFill>
                  <a:srgbClr val="000000"/>
                </a:solidFill>
                <a:latin typeface="Calibri" pitchFamily="34" charset="0"/>
                <a:ea typeface="Times New Roman" pitchFamily="18" charset="0"/>
                <a:cs typeface="Tahoma" pitchFamily="34" charset="0"/>
              </a:rPr>
              <a:t>described </a:t>
            </a:r>
            <a:r>
              <a:rPr lang="en-US" kern="0" dirty="0">
                <a:solidFill>
                  <a:srgbClr val="000000"/>
                </a:solidFill>
                <a:latin typeface="Calibri" pitchFamily="34" charset="0"/>
                <a:ea typeface="Times New Roman" pitchFamily="18" charset="0"/>
                <a:cs typeface="Tahoma" pitchFamily="34" charset="0"/>
              </a:rPr>
              <a:t>civic </a:t>
            </a:r>
            <a:r>
              <a:rPr lang="en-US" kern="0" dirty="0" smtClean="0">
                <a:solidFill>
                  <a:srgbClr val="000000"/>
                </a:solidFill>
                <a:latin typeface="Calibri" pitchFamily="34" charset="0"/>
                <a:ea typeface="Times New Roman" pitchFamily="18" charset="0"/>
                <a:cs typeface="Tahoma" pitchFamily="34" charset="0"/>
              </a:rPr>
              <a:t>literacy.</a:t>
            </a:r>
            <a:endParaRPr lang="en-US" kern="0" dirty="0" smtClean="0">
              <a:solidFill>
                <a:sysClr val="windowText" lastClr="000000"/>
              </a:solidFill>
              <a:latin typeface="Arial" pitchFamily="34" charset="0"/>
              <a:cs typeface="Arial" pitchFamily="34" charset="0"/>
            </a:endParaRPr>
          </a:p>
          <a:p>
            <a:pPr eaLnBrk="0" fontAlgn="base" hangingPunct="0">
              <a:spcBef>
                <a:spcPct val="0"/>
              </a:spcBef>
              <a:spcAft>
                <a:spcPct val="0"/>
              </a:spcAft>
              <a:buFontTx/>
              <a:buChar char="•"/>
              <a:tabLst>
                <a:tab pos="850900" algn="l"/>
              </a:tabLst>
            </a:pPr>
            <a:r>
              <a:rPr lang="en-US" kern="0" dirty="0" smtClean="0">
                <a:solidFill>
                  <a:srgbClr val="000000"/>
                </a:solidFill>
                <a:latin typeface="Calibri" pitchFamily="34" charset="0"/>
                <a:ea typeface="Times New Roman" pitchFamily="18" charset="0"/>
                <a:cs typeface="Tahoma" pitchFamily="34" charset="0"/>
              </a:rPr>
              <a:t>identified the need for increasing student civic literacy. </a:t>
            </a:r>
          </a:p>
          <a:p>
            <a:pPr eaLnBrk="0" fontAlgn="base" hangingPunct="0">
              <a:spcBef>
                <a:spcPct val="0"/>
              </a:spcBef>
              <a:spcAft>
                <a:spcPct val="0"/>
              </a:spcAft>
              <a:buFontTx/>
              <a:buChar char="•"/>
              <a:tabLst>
                <a:tab pos="850900" algn="l"/>
              </a:tabLst>
            </a:pPr>
            <a:r>
              <a:rPr lang="en-US" kern="0" dirty="0" smtClean="0">
                <a:solidFill>
                  <a:srgbClr val="000000"/>
                </a:solidFill>
                <a:latin typeface="Calibri" pitchFamily="34" charset="0"/>
                <a:cs typeface="Tahoma" pitchFamily="34" charset="0"/>
              </a:rPr>
              <a:t>analyzed the six proven practices in civic learning. </a:t>
            </a:r>
            <a:endParaRPr lang="en-US" kern="0" dirty="0" smtClean="0">
              <a:solidFill>
                <a:sysClr val="windowText" lastClr="000000"/>
              </a:solidFill>
              <a:latin typeface="Arial" pitchFamily="34" charset="0"/>
              <a:cs typeface="Arial" pitchFamily="34" charset="0"/>
            </a:endParaRPr>
          </a:p>
          <a:p>
            <a:pPr eaLnBrk="0" fontAlgn="base" hangingPunct="0">
              <a:spcBef>
                <a:spcPct val="0"/>
              </a:spcBef>
              <a:spcAft>
                <a:spcPct val="0"/>
              </a:spcAft>
              <a:buFontTx/>
              <a:buChar char="•"/>
              <a:tabLst>
                <a:tab pos="850900" algn="l"/>
              </a:tabLst>
            </a:pPr>
            <a:r>
              <a:rPr lang="en-US" kern="0" dirty="0" smtClean="0">
                <a:solidFill>
                  <a:srgbClr val="000000"/>
                </a:solidFill>
                <a:latin typeface="Calibri" pitchFamily="34" charset="0"/>
                <a:ea typeface="Times New Roman" pitchFamily="18" charset="0"/>
                <a:cs typeface="Tahoma" pitchFamily="34" charset="0"/>
              </a:rPr>
              <a:t>examined how to use Arizona’s Common Core Standards in increasing student civic literacy. </a:t>
            </a:r>
          </a:p>
          <a:p>
            <a:pPr eaLnBrk="0" fontAlgn="base" hangingPunct="0">
              <a:spcBef>
                <a:spcPct val="0"/>
              </a:spcBef>
              <a:spcAft>
                <a:spcPct val="0"/>
              </a:spcAft>
              <a:buFontTx/>
              <a:buChar char="•"/>
              <a:tabLst>
                <a:tab pos="850900" algn="l"/>
              </a:tabLst>
            </a:pPr>
            <a:r>
              <a:rPr lang="en-US" kern="0" dirty="0" smtClean="0">
                <a:solidFill>
                  <a:srgbClr val="000000"/>
                </a:solidFill>
                <a:latin typeface="Calibri" pitchFamily="34" charset="0"/>
                <a:ea typeface="Times New Roman" pitchFamily="18" charset="0"/>
                <a:cs typeface="Tahoma" pitchFamily="34" charset="0"/>
              </a:rPr>
              <a:t>explored programs, activities and lessons designed to increase civic literacy. </a:t>
            </a:r>
          </a:p>
          <a:p>
            <a:pPr lvl="0" eaLnBrk="0" fontAlgn="base" hangingPunct="0">
              <a:spcBef>
                <a:spcPct val="0"/>
              </a:spcBef>
              <a:spcAft>
                <a:spcPct val="0"/>
              </a:spcAft>
              <a:buFontTx/>
              <a:buChar char="•"/>
              <a:tabLst>
                <a:tab pos="850900" algn="l"/>
              </a:tabLst>
              <a:defRPr/>
            </a:pPr>
            <a:r>
              <a:rPr lang="en-US" kern="0" dirty="0" smtClean="0">
                <a:solidFill>
                  <a:srgbClr val="000000"/>
                </a:solidFill>
                <a:latin typeface="Calibri" pitchFamily="34" charset="0"/>
                <a:cs typeface="Tahoma" pitchFamily="34" charset="0"/>
              </a:rPr>
              <a:t>developed </a:t>
            </a:r>
            <a:r>
              <a:rPr lang="en-US" kern="0" dirty="0">
                <a:solidFill>
                  <a:srgbClr val="000000"/>
                </a:solidFill>
                <a:latin typeface="Calibri" pitchFamily="34" charset="0"/>
                <a:cs typeface="Tahoma" pitchFamily="34" charset="0"/>
              </a:rPr>
              <a:t>or </a:t>
            </a:r>
            <a:r>
              <a:rPr lang="en-US" kern="0" dirty="0" smtClean="0">
                <a:solidFill>
                  <a:srgbClr val="000000"/>
                </a:solidFill>
                <a:latin typeface="Calibri" pitchFamily="34" charset="0"/>
                <a:cs typeface="Tahoma" pitchFamily="34" charset="0"/>
              </a:rPr>
              <a:t>thought of Action Plan to </a:t>
            </a:r>
            <a:r>
              <a:rPr lang="en-US" kern="0" dirty="0">
                <a:solidFill>
                  <a:srgbClr val="000000"/>
                </a:solidFill>
                <a:latin typeface="Calibri" pitchFamily="34" charset="0"/>
                <a:cs typeface="Tahoma" pitchFamily="34" charset="0"/>
              </a:rPr>
              <a:t>increase student civic literacy. </a:t>
            </a:r>
            <a:endParaRPr lang="en-US" kern="0" dirty="0">
              <a:solidFill>
                <a:sysClr val="windowText" lastClr="000000"/>
              </a:solidFill>
              <a:latin typeface="Arial" pitchFamily="34" charset="0"/>
              <a:cs typeface="Arial" pitchFamily="34" charset="0"/>
            </a:endParaRPr>
          </a:p>
          <a:p>
            <a:pPr eaLnBrk="0" fontAlgn="base" hangingPunct="0">
              <a:spcBef>
                <a:spcPct val="0"/>
              </a:spcBef>
              <a:spcAft>
                <a:spcPct val="0"/>
              </a:spcAft>
              <a:tabLst>
                <a:tab pos="850900" algn="l"/>
              </a:tabLst>
            </a:pPr>
            <a:endParaRPr lang="en-US" kern="0" dirty="0" smtClean="0">
              <a:solidFill>
                <a:sysClr val="windowText" lastClr="000000"/>
              </a:solidFill>
              <a:latin typeface="Arial" pitchFamily="34" charset="0"/>
              <a:cs typeface="Arial" pitchFamily="34" charset="0"/>
            </a:endParaRPr>
          </a:p>
          <a:p>
            <a:pPr eaLnBrk="0" fontAlgn="base" hangingPunct="0">
              <a:spcBef>
                <a:spcPct val="0"/>
              </a:spcBef>
              <a:spcAft>
                <a:spcPct val="0"/>
              </a:spcAft>
              <a:tabLst>
                <a:tab pos="850900" algn="l"/>
              </a:tabLst>
            </a:pPr>
            <a:endParaRPr lang="en-US" kern="0" dirty="0" smtClean="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953872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848600" cy="4525963"/>
          </a:xfrm>
        </p:spPr>
        <p:txBody>
          <a:bodyPr>
            <a:normAutofit/>
          </a:bodyPr>
          <a:lstStyle/>
          <a:p>
            <a:pPr marL="0" indent="0" algn="ctr">
              <a:buNone/>
            </a:pPr>
            <a:r>
              <a:rPr lang="en-US" b="1" dirty="0" smtClean="0">
                <a:latin typeface="Century Schoolbook" pitchFamily="18" charset="0"/>
              </a:rPr>
              <a:t>Resources</a:t>
            </a:r>
          </a:p>
          <a:p>
            <a:pPr marL="0" indent="0" algn="ctr">
              <a:buNone/>
            </a:pPr>
            <a:endParaRPr lang="en-US" sz="5400" b="1" dirty="0" smtClean="0">
              <a:latin typeface="Century Schoolbook" pitchFamily="18" charset="0"/>
            </a:endParaRPr>
          </a:p>
        </p:txBody>
      </p:sp>
      <p:sp>
        <p:nvSpPr>
          <p:cNvPr id="4" name="Rectangle 3"/>
          <p:cNvSpPr/>
          <p:nvPr/>
        </p:nvSpPr>
        <p:spPr>
          <a:xfrm>
            <a:off x="770586" y="838200"/>
            <a:ext cx="7620000" cy="5941627"/>
          </a:xfrm>
          <a:prstGeom prst="rect">
            <a:avLst/>
          </a:prstGeom>
        </p:spPr>
        <p:txBody>
          <a:bodyPr wrap="square">
            <a:spAutoFit/>
          </a:bodyPr>
          <a:lstStyle/>
          <a:p>
            <a:pPr lvl="0">
              <a:lnSpc>
                <a:spcPct val="115000"/>
              </a:lnSpc>
            </a:pPr>
            <a:r>
              <a:rPr lang="en-US" sz="1400" b="1" u="sng" dirty="0" smtClean="0">
                <a:latin typeface="Calibri" panose="020F0502020204030204" pitchFamily="34" charset="0"/>
                <a:ea typeface="Calibri"/>
                <a:cs typeface="Times New Roman"/>
              </a:rPr>
              <a:t>Reports, Articles, Books, Research Papers</a:t>
            </a:r>
            <a:endParaRPr lang="en-US" sz="1400" u="sng" dirty="0" smtClean="0">
              <a:latin typeface="Calibri" panose="020F0502020204030204" pitchFamily="34" charset="0"/>
              <a:ea typeface="Calibri"/>
              <a:cs typeface="Times New Roman"/>
            </a:endParaRPr>
          </a:p>
          <a:p>
            <a:pPr marL="285750" lvl="0" indent="-285750">
              <a:buFont typeface="Arial" panose="020B0604020202020204" pitchFamily="34" charset="0"/>
              <a:buChar char="•"/>
            </a:pPr>
            <a:r>
              <a:rPr lang="en-US" sz="1400" dirty="0" smtClean="0">
                <a:latin typeface="Calibri" panose="020F0502020204030204" pitchFamily="34" charset="0"/>
              </a:rPr>
              <a:t> Chan, Dawn </a:t>
            </a:r>
            <a:r>
              <a:rPr lang="en-US" sz="1400" dirty="0" err="1" smtClean="0">
                <a:latin typeface="Calibri" panose="020F0502020204030204" pitchFamily="34" charset="0"/>
              </a:rPr>
              <a:t>Imada</a:t>
            </a:r>
            <a:r>
              <a:rPr lang="en-US" sz="1400" dirty="0" smtClean="0">
                <a:latin typeface="Calibri" panose="020F0502020204030204" pitchFamily="34" charset="0"/>
              </a:rPr>
              <a:t>. (2013). </a:t>
            </a:r>
            <a:r>
              <a:rPr lang="en-US" sz="1400" i="1" dirty="0" smtClean="0">
                <a:latin typeface="Calibri" panose="020F0502020204030204" pitchFamily="34" charset="0"/>
              </a:rPr>
              <a:t>Putting </a:t>
            </a:r>
            <a:r>
              <a:rPr lang="en-US" sz="1400" i="1" dirty="0">
                <a:latin typeface="Calibri" panose="020F0502020204030204" pitchFamily="34" charset="0"/>
              </a:rPr>
              <a:t>Students at the </a:t>
            </a:r>
            <a:r>
              <a:rPr lang="en-US" sz="1400" i="1" dirty="0" smtClean="0">
                <a:latin typeface="Calibri" panose="020F0502020204030204" pitchFamily="34" charset="0"/>
              </a:rPr>
              <a:t>Center</a:t>
            </a:r>
            <a:r>
              <a:rPr lang="en-US" sz="1400" dirty="0" smtClean="0">
                <a:latin typeface="Calibri" panose="020F0502020204030204" pitchFamily="34" charset="0"/>
              </a:rPr>
              <a:t>, ASCD, Volume </a:t>
            </a:r>
            <a:r>
              <a:rPr lang="en-US" sz="1400" dirty="0">
                <a:latin typeface="Calibri" panose="020F0502020204030204" pitchFamily="34" charset="0"/>
              </a:rPr>
              <a:t>8 </a:t>
            </a:r>
            <a:r>
              <a:rPr lang="en-US" sz="1400" dirty="0" smtClean="0">
                <a:latin typeface="Calibri" panose="020F0502020204030204" pitchFamily="34" charset="0"/>
              </a:rPr>
              <a:t>, Issue 11.</a:t>
            </a:r>
          </a:p>
          <a:p>
            <a:pPr lvl="0"/>
            <a:r>
              <a:rPr lang="en-US" sz="1400" dirty="0">
                <a:latin typeface="Calibri" panose="020F0502020204030204" pitchFamily="34" charset="0"/>
              </a:rPr>
              <a:t> </a:t>
            </a:r>
            <a:r>
              <a:rPr lang="en-US" sz="1400" dirty="0" smtClean="0">
                <a:latin typeface="Calibri" panose="020F0502020204030204" pitchFamily="34" charset="0"/>
              </a:rPr>
              <a:t>       </a:t>
            </a:r>
            <a:r>
              <a:rPr lang="en-US" sz="1400" dirty="0" smtClean="0">
                <a:solidFill>
                  <a:prstClr val="black"/>
                </a:solidFill>
                <a:hlinkClick r:id="rId3"/>
              </a:rPr>
              <a:t>http</a:t>
            </a:r>
            <a:r>
              <a:rPr lang="en-US" sz="1400" dirty="0">
                <a:solidFill>
                  <a:prstClr val="black"/>
                </a:solidFill>
                <a:hlinkClick r:id="rId3"/>
              </a:rPr>
              <a:t>://</a:t>
            </a:r>
            <a:r>
              <a:rPr lang="en-US" sz="1400" dirty="0" smtClean="0">
                <a:solidFill>
                  <a:prstClr val="black"/>
                </a:solidFill>
                <a:latin typeface="Calibri" panose="020F0502020204030204" pitchFamily="34" charset="0"/>
                <a:hlinkClick r:id="rId3"/>
              </a:rPr>
              <a:t>www.ascd.org/ascd-express/vol8/811-chan.aspx</a:t>
            </a:r>
            <a:endParaRPr lang="en-US" sz="1400" u="sng" dirty="0">
              <a:latin typeface="Calibri" panose="020F0502020204030204" pitchFamily="34" charset="0"/>
              <a:ea typeface="Calibri"/>
              <a:cs typeface="Times New Roman"/>
            </a:endParaRPr>
          </a:p>
          <a:p>
            <a:pPr marL="342900" indent="-342900" defTabSz="457200">
              <a:spcBef>
                <a:spcPct val="20000"/>
              </a:spcBef>
              <a:buFont typeface="Arial"/>
              <a:buChar char="•"/>
            </a:pPr>
            <a:r>
              <a:rPr lang="en-US" sz="1400" dirty="0">
                <a:solidFill>
                  <a:prstClr val="black"/>
                </a:solidFill>
                <a:latin typeface="Calibri" panose="020F0502020204030204" pitchFamily="34" charset="0"/>
              </a:rPr>
              <a:t>Gould, Jonathon. (2011). </a:t>
            </a:r>
            <a:r>
              <a:rPr lang="en-US" sz="1400" i="1" dirty="0">
                <a:solidFill>
                  <a:prstClr val="black"/>
                </a:solidFill>
                <a:latin typeface="Calibri" panose="020F0502020204030204" pitchFamily="34" charset="0"/>
              </a:rPr>
              <a:t>Guardian of Democracy: The Civic Mission of Schools.</a:t>
            </a:r>
            <a:r>
              <a:rPr lang="en-US" sz="1400" dirty="0">
                <a:solidFill>
                  <a:prstClr val="black"/>
                </a:solidFill>
                <a:latin typeface="Calibri" panose="020F0502020204030204" pitchFamily="34" charset="0"/>
              </a:rPr>
              <a:t> The </a:t>
            </a:r>
            <a:r>
              <a:rPr lang="en-US" sz="1400" dirty="0" err="1">
                <a:solidFill>
                  <a:prstClr val="black"/>
                </a:solidFill>
                <a:latin typeface="Calibri" panose="020F0502020204030204" pitchFamily="34" charset="0"/>
              </a:rPr>
              <a:t>Leonore</a:t>
            </a:r>
            <a:r>
              <a:rPr lang="en-US" sz="1400" dirty="0">
                <a:solidFill>
                  <a:prstClr val="black"/>
                </a:solidFill>
                <a:latin typeface="Calibri" panose="020F0502020204030204" pitchFamily="34" charset="0"/>
              </a:rPr>
              <a:t> Annenberg Institute for Civics of </a:t>
            </a:r>
            <a:r>
              <a:rPr lang="en-US" sz="1400" dirty="0" smtClean="0">
                <a:solidFill>
                  <a:prstClr val="black"/>
                </a:solidFill>
                <a:latin typeface="Calibri" panose="020F0502020204030204" pitchFamily="34" charset="0"/>
              </a:rPr>
              <a:t>the </a:t>
            </a:r>
            <a:r>
              <a:rPr lang="en-US" sz="1400" dirty="0">
                <a:solidFill>
                  <a:prstClr val="black"/>
                </a:solidFill>
                <a:latin typeface="Calibri" panose="020F0502020204030204" pitchFamily="34" charset="0"/>
              </a:rPr>
              <a:t>Annenberg Public Policy Center at the University of Pennsylvania and the Campaign for the Civic Mission of Schools </a:t>
            </a:r>
            <a:r>
              <a:rPr lang="en-US" sz="1400" dirty="0" smtClean="0">
                <a:solidFill>
                  <a:srgbClr val="002060"/>
                </a:solidFill>
                <a:latin typeface="Calibri" panose="020F0502020204030204" pitchFamily="34" charset="0"/>
                <a:hlinkClick r:id="rId4"/>
              </a:rPr>
              <a:t>http://civicmission.s3.amazonaws.com/118/f0/5/171/1/Guardian-of-Democracy-report.pdf</a:t>
            </a:r>
            <a:endParaRPr lang="en-US" sz="1400" dirty="0">
              <a:solidFill>
                <a:prstClr val="black"/>
              </a:solidFill>
              <a:latin typeface="Calibri" panose="020F0502020204030204" pitchFamily="34" charset="0"/>
            </a:endParaRPr>
          </a:p>
          <a:p>
            <a:pPr marL="342900" lvl="0" indent="-342900" defTabSz="457200">
              <a:spcBef>
                <a:spcPct val="20000"/>
              </a:spcBef>
              <a:buFont typeface="Arial"/>
              <a:buChar char="•"/>
            </a:pPr>
            <a:r>
              <a:rPr lang="en-US" sz="1400" dirty="0">
                <a:solidFill>
                  <a:prstClr val="black"/>
                </a:solidFill>
                <a:latin typeface="Calibri" panose="020F0502020204030204" pitchFamily="34" charset="0"/>
              </a:rPr>
              <a:t>Hess, Diana E. (2009). </a:t>
            </a:r>
            <a:r>
              <a:rPr lang="en-US" sz="1400" i="1" dirty="0">
                <a:solidFill>
                  <a:prstClr val="black"/>
                </a:solidFill>
                <a:latin typeface="Calibri" panose="020F0502020204030204" pitchFamily="34" charset="0"/>
              </a:rPr>
              <a:t>Controversy in the Classroom. </a:t>
            </a:r>
            <a:r>
              <a:rPr lang="en-US" sz="1400" dirty="0">
                <a:solidFill>
                  <a:prstClr val="black"/>
                </a:solidFill>
                <a:latin typeface="Calibri" panose="020F0502020204030204" pitchFamily="34" charset="0"/>
              </a:rPr>
              <a:t>New York: </a:t>
            </a:r>
            <a:r>
              <a:rPr lang="en-US" sz="1400" dirty="0" err="1" smtClean="0">
                <a:solidFill>
                  <a:prstClr val="black"/>
                </a:solidFill>
                <a:latin typeface="Calibri" panose="020F0502020204030204" pitchFamily="34" charset="0"/>
              </a:rPr>
              <a:t>Routledge</a:t>
            </a:r>
            <a:endParaRPr lang="en-US" sz="1400" dirty="0" smtClean="0">
              <a:solidFill>
                <a:prstClr val="black"/>
              </a:solidFill>
              <a:latin typeface="Calibri" panose="020F0502020204030204" pitchFamily="34" charset="0"/>
            </a:endParaRPr>
          </a:p>
          <a:p>
            <a:pPr marL="342900" lvl="0" indent="-342900" defTabSz="457200">
              <a:spcBef>
                <a:spcPct val="20000"/>
              </a:spcBef>
              <a:buFont typeface="Arial"/>
              <a:buChar char="•"/>
            </a:pPr>
            <a:r>
              <a:rPr lang="en-US" sz="1400" dirty="0" smtClean="0">
                <a:solidFill>
                  <a:prstClr val="black"/>
                </a:solidFill>
                <a:latin typeface="Calibri" panose="020F0502020204030204" pitchFamily="34" charset="0"/>
              </a:rPr>
              <a:t>Los Angeles County Office of Education (2011).  Preparing Students for College, Career, </a:t>
            </a:r>
            <a:r>
              <a:rPr lang="en-US" sz="1400" dirty="0">
                <a:solidFill>
                  <a:prstClr val="black"/>
                </a:solidFill>
                <a:latin typeface="Calibri" panose="020F0502020204030204" pitchFamily="34" charset="0"/>
              </a:rPr>
              <a:t>and </a:t>
            </a:r>
            <a:r>
              <a:rPr lang="en-US" sz="1400" dirty="0" smtClean="0">
                <a:solidFill>
                  <a:prstClr val="black"/>
                </a:solidFill>
                <a:latin typeface="Calibri" panose="020F0502020204030204" pitchFamily="34" charset="0"/>
              </a:rPr>
              <a:t>Citizenship. </a:t>
            </a:r>
            <a:r>
              <a:rPr lang="en-US" sz="1400" dirty="0" smtClean="0">
                <a:solidFill>
                  <a:prstClr val="black"/>
                </a:solidFill>
                <a:latin typeface="Calibri" panose="020F0502020204030204" pitchFamily="34" charset="0"/>
                <a:hlinkClick r:id="rId5"/>
              </a:rPr>
              <a:t>http</a:t>
            </a:r>
            <a:r>
              <a:rPr lang="en-US" sz="1400" dirty="0">
                <a:solidFill>
                  <a:prstClr val="black"/>
                </a:solidFill>
                <a:latin typeface="Calibri" panose="020F0502020204030204" pitchFamily="34" charset="0"/>
                <a:hlinkClick r:id="rId5"/>
              </a:rPr>
              <a:t>://</a:t>
            </a:r>
            <a:r>
              <a:rPr lang="en-US" sz="1400" dirty="0" smtClean="0">
                <a:solidFill>
                  <a:prstClr val="black"/>
                </a:solidFill>
                <a:latin typeface="Calibri" panose="020F0502020204030204" pitchFamily="34" charset="0"/>
                <a:hlinkClick r:id="rId5"/>
              </a:rPr>
              <a:t>commoncore.lacoe.edu/documents/preparing_students_civic_education_connections.pdf</a:t>
            </a:r>
            <a:endParaRPr lang="en-US" sz="1400" dirty="0" smtClean="0">
              <a:solidFill>
                <a:prstClr val="black"/>
              </a:solidFill>
              <a:latin typeface="Calibri" panose="020F0502020204030204" pitchFamily="34" charset="0"/>
            </a:endParaRPr>
          </a:p>
          <a:p>
            <a:pPr marL="342900" lvl="0" indent="-342900" defTabSz="457200">
              <a:spcBef>
                <a:spcPct val="20000"/>
              </a:spcBef>
              <a:buFont typeface="Arial"/>
              <a:buChar char="•"/>
            </a:pPr>
            <a:r>
              <a:rPr lang="en-US" sz="1400" dirty="0" err="1">
                <a:solidFill>
                  <a:prstClr val="black"/>
                </a:solidFill>
                <a:latin typeface="Calibri" panose="020F0502020204030204" pitchFamily="34" charset="0"/>
              </a:rPr>
              <a:t>Massoni</a:t>
            </a:r>
            <a:r>
              <a:rPr lang="en-US" sz="1400" dirty="0">
                <a:solidFill>
                  <a:prstClr val="black"/>
                </a:solidFill>
                <a:latin typeface="Calibri" panose="020F0502020204030204" pitchFamily="34" charset="0"/>
              </a:rPr>
              <a:t>, Erin (2011) "Positive Effects of Extra Curricular Activities on </a:t>
            </a:r>
            <a:r>
              <a:rPr lang="en-US" sz="1400" dirty="0" err="1">
                <a:solidFill>
                  <a:prstClr val="black"/>
                </a:solidFill>
                <a:latin typeface="Calibri" panose="020F0502020204030204" pitchFamily="34" charset="0"/>
              </a:rPr>
              <a:t>Students,"ESSAI</a:t>
            </a:r>
            <a:r>
              <a:rPr lang="en-US" sz="1400" dirty="0">
                <a:solidFill>
                  <a:prstClr val="black"/>
                </a:solidFill>
                <a:latin typeface="Calibri" panose="020F0502020204030204" pitchFamily="34" charset="0"/>
              </a:rPr>
              <a:t>: Vol. 9, Article 27. Available at</a:t>
            </a:r>
            <a:r>
              <a:rPr lang="en-US" sz="1400" dirty="0" smtClean="0">
                <a:solidFill>
                  <a:prstClr val="black"/>
                </a:solidFill>
                <a:latin typeface="Calibri" panose="020F0502020204030204" pitchFamily="34" charset="0"/>
              </a:rPr>
              <a:t>: </a:t>
            </a:r>
            <a:r>
              <a:rPr lang="en-US" sz="1400" dirty="0" smtClean="0">
                <a:solidFill>
                  <a:prstClr val="black"/>
                </a:solidFill>
                <a:latin typeface="Calibri" panose="020F0502020204030204" pitchFamily="34" charset="0"/>
                <a:hlinkClick r:id="rId6"/>
              </a:rPr>
              <a:t>http</a:t>
            </a:r>
            <a:r>
              <a:rPr lang="en-US" sz="1400" dirty="0">
                <a:solidFill>
                  <a:prstClr val="black"/>
                </a:solidFill>
                <a:latin typeface="Calibri" panose="020F0502020204030204" pitchFamily="34" charset="0"/>
                <a:hlinkClick r:id="rId6"/>
              </a:rPr>
              <a:t>://</a:t>
            </a:r>
            <a:r>
              <a:rPr lang="en-US" sz="1400" dirty="0" smtClean="0">
                <a:solidFill>
                  <a:prstClr val="black"/>
                </a:solidFill>
                <a:latin typeface="Calibri" panose="020F0502020204030204" pitchFamily="34" charset="0"/>
                <a:hlinkClick r:id="rId6"/>
              </a:rPr>
              <a:t>dc.cod.edu/essai/vol9/iss1/27</a:t>
            </a:r>
            <a:endParaRPr lang="en-US" sz="1400" dirty="0" smtClean="0">
              <a:solidFill>
                <a:prstClr val="black"/>
              </a:solidFill>
              <a:latin typeface="Calibri" panose="020F0502020204030204" pitchFamily="34" charset="0"/>
            </a:endParaRPr>
          </a:p>
          <a:p>
            <a:pPr marL="342900" lvl="0" indent="-342900" defTabSz="457200">
              <a:spcBef>
                <a:spcPct val="20000"/>
              </a:spcBef>
              <a:buFont typeface="Arial"/>
              <a:buChar char="•"/>
            </a:pPr>
            <a:r>
              <a:rPr lang="en-US" sz="1400" dirty="0" err="1">
                <a:latin typeface="Calibri" panose="020F0502020204030204" pitchFamily="34" charset="0"/>
              </a:rPr>
              <a:t>Toshalis</a:t>
            </a:r>
            <a:r>
              <a:rPr lang="en-US" sz="1400" dirty="0">
                <a:latin typeface="Calibri" panose="020F0502020204030204" pitchFamily="34" charset="0"/>
              </a:rPr>
              <a:t>, E., &amp; </a:t>
            </a:r>
            <a:r>
              <a:rPr lang="en-US" sz="1400" dirty="0" err="1">
                <a:latin typeface="Calibri" panose="020F0502020204030204" pitchFamily="34" charset="0"/>
              </a:rPr>
              <a:t>Nakkula</a:t>
            </a:r>
            <a:r>
              <a:rPr lang="en-US" sz="1400" dirty="0">
                <a:latin typeface="Calibri" panose="020F0502020204030204" pitchFamily="34" charset="0"/>
              </a:rPr>
              <a:t>, M. J. (2012, December). </a:t>
            </a:r>
            <a:r>
              <a:rPr lang="en-US" sz="1400" i="1" dirty="0">
                <a:latin typeface="Calibri" panose="020F0502020204030204" pitchFamily="34" charset="0"/>
              </a:rPr>
              <a:t>Motivation, engagement, student voice</a:t>
            </a:r>
            <a:r>
              <a:rPr lang="en-US" sz="1400" dirty="0">
                <a:latin typeface="Calibri" panose="020F0502020204030204" pitchFamily="34" charset="0"/>
              </a:rPr>
              <a:t>. Paper presented by Rep. Students at the Center. Retrieved from </a:t>
            </a:r>
            <a:r>
              <a:rPr lang="en-US" sz="1400" dirty="0">
                <a:latin typeface="Calibri" panose="020F0502020204030204" pitchFamily="34" charset="0"/>
                <a:hlinkClick r:id="rId7"/>
              </a:rPr>
              <a:t>http://www.studentsatthecenter.org/papers/motivation-engagement-and-student-voice</a:t>
            </a:r>
            <a:r>
              <a:rPr lang="en-US" sz="1400" dirty="0">
                <a:latin typeface="Calibri" panose="020F0502020204030204" pitchFamily="34" charset="0"/>
              </a:rPr>
              <a:t>.</a:t>
            </a:r>
            <a:endParaRPr lang="en-US" sz="1400" dirty="0">
              <a:solidFill>
                <a:prstClr val="black"/>
              </a:solidFill>
              <a:latin typeface="Calibri" panose="020F0502020204030204" pitchFamily="34" charset="0"/>
            </a:endParaRPr>
          </a:p>
          <a:p>
            <a:pPr lvl="0"/>
            <a:r>
              <a:rPr lang="en-US" sz="1400" b="1" u="sng" dirty="0" smtClean="0">
                <a:latin typeface="Calibri" pitchFamily="34" charset="0"/>
                <a:cs typeface="Calibri" pitchFamily="34" charset="0"/>
              </a:rPr>
              <a:t>Websites</a:t>
            </a:r>
          </a:p>
          <a:p>
            <a:pPr marL="285750" lvl="0" indent="-285750">
              <a:buFont typeface="Arial" panose="020B0604020202020204" pitchFamily="34" charset="0"/>
              <a:buChar char="•"/>
            </a:pPr>
            <a:r>
              <a:rPr lang="en-US" sz="1400" dirty="0" smtClean="0">
                <a:latin typeface="Calibri" panose="020F0502020204030204" pitchFamily="34" charset="0"/>
                <a:cs typeface="Calibri" pitchFamily="34" charset="0"/>
              </a:rPr>
              <a:t>Arizona’s Common </a:t>
            </a:r>
            <a:r>
              <a:rPr lang="en-US" sz="1400" dirty="0">
                <a:latin typeface="Calibri" panose="020F0502020204030204" pitchFamily="34" charset="0"/>
                <a:cs typeface="Calibri" pitchFamily="34" charset="0"/>
              </a:rPr>
              <a:t>Core </a:t>
            </a:r>
            <a:r>
              <a:rPr lang="en-US" sz="1400" dirty="0" smtClean="0">
                <a:latin typeface="Calibri" panose="020F0502020204030204" pitchFamily="34" charset="0"/>
                <a:cs typeface="Calibri" pitchFamily="34" charset="0"/>
              </a:rPr>
              <a:t>Standards </a:t>
            </a:r>
            <a:r>
              <a:rPr lang="en-US" sz="1400" dirty="0" smtClean="0">
                <a:latin typeface="Calibri" panose="020F0502020204030204" pitchFamily="34" charset="0"/>
                <a:cs typeface="Calibri" pitchFamily="34" charset="0"/>
                <a:hlinkClick r:id="rId8"/>
              </a:rPr>
              <a:t>http</a:t>
            </a:r>
            <a:r>
              <a:rPr lang="en-US" sz="1400" dirty="0">
                <a:latin typeface="Calibri" panose="020F0502020204030204" pitchFamily="34" charset="0"/>
                <a:cs typeface="Calibri" pitchFamily="34" charset="0"/>
                <a:hlinkClick r:id="rId8"/>
              </a:rPr>
              <a:t>://www.azed.gov/azcommoncore</a:t>
            </a:r>
            <a:r>
              <a:rPr lang="en-US" sz="1400" dirty="0" smtClean="0">
                <a:latin typeface="Calibri" panose="020F0502020204030204" pitchFamily="34" charset="0"/>
                <a:cs typeface="Calibri" pitchFamily="34" charset="0"/>
                <a:hlinkClick r:id="rId8"/>
              </a:rPr>
              <a:t>/</a:t>
            </a:r>
            <a:endParaRPr lang="en-US" sz="1400" dirty="0" smtClean="0">
              <a:latin typeface="Calibri" panose="020F0502020204030204" pitchFamily="34" charset="0"/>
              <a:cs typeface="Calibri" pitchFamily="34" charset="0"/>
            </a:endParaRPr>
          </a:p>
          <a:p>
            <a:pPr marL="285750" lvl="0" indent="-285750">
              <a:buFont typeface="Arial" panose="020B0604020202020204" pitchFamily="34" charset="0"/>
              <a:buChar char="•"/>
            </a:pPr>
            <a:r>
              <a:rPr lang="en-US" sz="1400" dirty="0" smtClean="0">
                <a:solidFill>
                  <a:prstClr val="black"/>
                </a:solidFill>
                <a:latin typeface="Calibri" panose="020F0502020204030204" pitchFamily="34" charset="0"/>
                <a:cs typeface="Calibri" pitchFamily="34" charset="0"/>
              </a:rPr>
              <a:t>ADE </a:t>
            </a:r>
            <a:r>
              <a:rPr lang="en-US" sz="1400" dirty="0">
                <a:solidFill>
                  <a:prstClr val="black"/>
                </a:solidFill>
                <a:latin typeface="Calibri" panose="020F0502020204030204" pitchFamily="34" charset="0"/>
                <a:cs typeface="Calibri" pitchFamily="34" charset="0"/>
              </a:rPr>
              <a:t>Social Studies </a:t>
            </a:r>
            <a:r>
              <a:rPr lang="en-US" sz="1400" dirty="0">
                <a:solidFill>
                  <a:prstClr val="black"/>
                </a:solidFill>
                <a:latin typeface="Calibri" panose="020F0502020204030204" pitchFamily="34" charset="0"/>
                <a:cs typeface="Calibri" pitchFamily="34" charset="0"/>
                <a:hlinkClick r:id="rId9"/>
              </a:rPr>
              <a:t>http://www.azed.gov/standards-practices/academic-standards/social-studies</a:t>
            </a:r>
            <a:r>
              <a:rPr lang="en-US" sz="1400" dirty="0" smtClean="0">
                <a:solidFill>
                  <a:prstClr val="black"/>
                </a:solidFill>
                <a:latin typeface="Calibri" panose="020F0502020204030204" pitchFamily="34" charset="0"/>
                <a:cs typeface="Calibri" pitchFamily="34" charset="0"/>
                <a:hlinkClick r:id="rId9"/>
              </a:rPr>
              <a:t>/</a:t>
            </a:r>
            <a:endParaRPr lang="en-US" sz="1400" dirty="0" smtClean="0">
              <a:solidFill>
                <a:prstClr val="black"/>
              </a:solidFill>
              <a:latin typeface="Calibri" panose="020F0502020204030204" pitchFamily="34" charset="0"/>
              <a:cs typeface="Calibri" pitchFamily="34" charset="0"/>
            </a:endParaRPr>
          </a:p>
          <a:p>
            <a:pPr marL="285750" lvl="0" indent="-285750">
              <a:buFont typeface="Arial" panose="020B0604020202020204" pitchFamily="34" charset="0"/>
              <a:buChar char="•"/>
            </a:pPr>
            <a:r>
              <a:rPr lang="en-US" sz="1400" dirty="0">
                <a:solidFill>
                  <a:prstClr val="black"/>
                </a:solidFill>
                <a:latin typeface="Calibri" panose="020F0502020204030204" pitchFamily="34" charset="0"/>
                <a:cs typeface="Calibri" pitchFamily="34" charset="0"/>
              </a:rPr>
              <a:t>Arizona Foundation for Legal Services and Education </a:t>
            </a:r>
            <a:r>
              <a:rPr lang="en-US" sz="1400" dirty="0">
                <a:solidFill>
                  <a:prstClr val="black"/>
                </a:solidFill>
                <a:latin typeface="Calibri" panose="020F0502020204030204" pitchFamily="34" charset="0"/>
                <a:cs typeface="Calibri" pitchFamily="34" charset="0"/>
                <a:hlinkClick r:id="rId10"/>
              </a:rPr>
              <a:t>http://www.azflse.org</a:t>
            </a:r>
            <a:r>
              <a:rPr lang="en-US" sz="1400" dirty="0" smtClean="0">
                <a:solidFill>
                  <a:prstClr val="black"/>
                </a:solidFill>
                <a:latin typeface="Calibri" panose="020F0502020204030204" pitchFamily="34" charset="0"/>
                <a:cs typeface="Calibri" pitchFamily="34" charset="0"/>
                <a:hlinkClick r:id="rId10"/>
              </a:rPr>
              <a:t>/</a:t>
            </a:r>
            <a:endParaRPr lang="en-US" sz="1400" dirty="0">
              <a:solidFill>
                <a:prstClr val="black"/>
              </a:solidFill>
              <a:latin typeface="Calibri" panose="020F0502020204030204" pitchFamily="34" charset="0"/>
              <a:cs typeface="Calibri" pitchFamily="34" charset="0"/>
            </a:endParaRPr>
          </a:p>
          <a:p>
            <a:pPr marL="171450" lvl="0" indent="-171450">
              <a:buFont typeface="Arial" panose="020B0604020202020204" pitchFamily="34" charset="0"/>
              <a:buChar char="•"/>
            </a:pPr>
            <a:r>
              <a:rPr lang="en-US" sz="1400" dirty="0" smtClean="0">
                <a:solidFill>
                  <a:prstClr val="black"/>
                </a:solidFill>
                <a:latin typeface="Calibri" panose="020F0502020204030204" pitchFamily="34" charset="0"/>
                <a:cs typeface="Calibri" pitchFamily="34" charset="0"/>
              </a:rPr>
              <a:t>   Citizenship </a:t>
            </a:r>
            <a:r>
              <a:rPr lang="en-US" sz="1400" dirty="0">
                <a:solidFill>
                  <a:prstClr val="black"/>
                </a:solidFill>
                <a:latin typeface="Calibri" panose="020F0502020204030204" pitchFamily="34" charset="0"/>
                <a:cs typeface="Calibri" pitchFamily="34" charset="0"/>
              </a:rPr>
              <a:t>Counts </a:t>
            </a:r>
            <a:r>
              <a:rPr lang="en-US" sz="1400" dirty="0">
                <a:solidFill>
                  <a:prstClr val="black"/>
                </a:solidFill>
                <a:latin typeface="Calibri" panose="020F0502020204030204" pitchFamily="34" charset="0"/>
                <a:cs typeface="Calibri" pitchFamily="34" charset="0"/>
                <a:hlinkClick r:id="rId11"/>
              </a:rPr>
              <a:t>http://</a:t>
            </a:r>
            <a:r>
              <a:rPr lang="en-US" sz="1400" dirty="0" smtClean="0">
                <a:solidFill>
                  <a:prstClr val="black"/>
                </a:solidFill>
                <a:latin typeface="Calibri" panose="020F0502020204030204" pitchFamily="34" charset="0"/>
                <a:cs typeface="Calibri" pitchFamily="34" charset="0"/>
                <a:hlinkClick r:id="rId11"/>
              </a:rPr>
              <a:t>m.mobistro.com/citizenshipcounts</a:t>
            </a:r>
            <a:r>
              <a:rPr lang="en-US" sz="1400" dirty="0" smtClean="0">
                <a:solidFill>
                  <a:prstClr val="black"/>
                </a:solidFill>
                <a:latin typeface="Calibri" panose="020F0502020204030204" pitchFamily="34" charset="0"/>
                <a:cs typeface="Calibri" pitchFamily="34" charset="0"/>
              </a:rPr>
              <a:t>                           </a:t>
            </a:r>
          </a:p>
          <a:p>
            <a:pPr marL="171450" lvl="0" indent="-171450">
              <a:buFont typeface="Arial" panose="020B0604020202020204" pitchFamily="34" charset="0"/>
              <a:buChar char="•"/>
            </a:pPr>
            <a:r>
              <a:rPr lang="en-US" sz="1400" dirty="0" smtClean="0">
                <a:solidFill>
                  <a:prstClr val="black"/>
                </a:solidFill>
                <a:latin typeface="Calibri" panose="020F0502020204030204" pitchFamily="34" charset="0"/>
                <a:cs typeface="Calibri" pitchFamily="34" charset="0"/>
              </a:rPr>
              <a:t>   </a:t>
            </a:r>
            <a:r>
              <a:rPr lang="en-US" sz="1400" dirty="0" err="1" smtClean="0">
                <a:solidFill>
                  <a:prstClr val="black"/>
                </a:solidFill>
                <a:latin typeface="Calibri" panose="020F0502020204030204" pitchFamily="34" charset="0"/>
                <a:cs typeface="Calibri" pitchFamily="34" charset="0"/>
              </a:rPr>
              <a:t>iCivics</a:t>
            </a:r>
            <a:r>
              <a:rPr lang="en-US" sz="1400" dirty="0" smtClean="0">
                <a:solidFill>
                  <a:prstClr val="black"/>
                </a:solidFill>
                <a:latin typeface="Calibri" panose="020F0502020204030204" pitchFamily="34" charset="0"/>
                <a:cs typeface="Calibri" pitchFamily="34" charset="0"/>
              </a:rPr>
              <a:t> </a:t>
            </a:r>
            <a:r>
              <a:rPr lang="en-US" sz="1400" dirty="0" smtClean="0">
                <a:solidFill>
                  <a:prstClr val="black"/>
                </a:solidFill>
                <a:latin typeface="Calibri" panose="020F0502020204030204" pitchFamily="34" charset="0"/>
                <a:cs typeface="Calibri" pitchFamily="34" charset="0"/>
                <a:hlinkClick r:id="rId12"/>
              </a:rPr>
              <a:t>http</a:t>
            </a:r>
            <a:r>
              <a:rPr lang="en-US" sz="1400" dirty="0">
                <a:solidFill>
                  <a:prstClr val="black"/>
                </a:solidFill>
                <a:latin typeface="Calibri" panose="020F0502020204030204" pitchFamily="34" charset="0"/>
                <a:cs typeface="Calibri" pitchFamily="34" charset="0"/>
                <a:hlinkClick r:id="rId12"/>
              </a:rPr>
              <a:t>://www.icivics.org</a:t>
            </a:r>
            <a:r>
              <a:rPr lang="en-US" sz="1400" dirty="0" smtClean="0">
                <a:solidFill>
                  <a:prstClr val="black"/>
                </a:solidFill>
                <a:latin typeface="Calibri" panose="020F0502020204030204" pitchFamily="34" charset="0"/>
                <a:cs typeface="Calibri" pitchFamily="34" charset="0"/>
                <a:hlinkClick r:id="rId12"/>
              </a:rPr>
              <a:t>/</a:t>
            </a:r>
            <a:r>
              <a:rPr lang="en-US" sz="1400" dirty="0" smtClean="0">
                <a:solidFill>
                  <a:prstClr val="black"/>
                </a:solidFill>
                <a:latin typeface="Calibri" panose="020F0502020204030204" pitchFamily="34" charset="0"/>
                <a:cs typeface="Calibri" pitchFamily="34" charset="0"/>
              </a:rPr>
              <a:t> </a:t>
            </a:r>
          </a:p>
          <a:p>
            <a:pPr marL="171450" lvl="0" indent="-171450">
              <a:buFont typeface="Arial" panose="020B0604020202020204" pitchFamily="34" charset="0"/>
              <a:buChar char="•"/>
            </a:pPr>
            <a:r>
              <a:rPr lang="en-US" sz="1400" dirty="0" smtClean="0">
                <a:solidFill>
                  <a:prstClr val="black"/>
                </a:solidFill>
                <a:latin typeface="Calibri" panose="020F0502020204030204" pitchFamily="34" charset="0"/>
                <a:cs typeface="Calibri" pitchFamily="34" charset="0"/>
              </a:rPr>
              <a:t>   Library of Congress</a:t>
            </a:r>
            <a:r>
              <a:rPr lang="en-US" sz="1400" dirty="0">
                <a:solidFill>
                  <a:prstClr val="black"/>
                </a:solidFill>
                <a:latin typeface="Calibri" panose="020F0502020204030204" pitchFamily="34" charset="0"/>
                <a:cs typeface="Calibri" pitchFamily="34" charset="0"/>
                <a:hlinkClick r:id="rId13"/>
              </a:rPr>
              <a:t>http://www.loc.gov/teachers</a:t>
            </a:r>
            <a:r>
              <a:rPr lang="en-US" sz="1400" dirty="0" smtClean="0">
                <a:solidFill>
                  <a:prstClr val="black"/>
                </a:solidFill>
                <a:latin typeface="Calibri" panose="020F0502020204030204" pitchFamily="34" charset="0"/>
                <a:cs typeface="Calibri" pitchFamily="34" charset="0"/>
                <a:hlinkClick r:id="rId13"/>
              </a:rPr>
              <a:t>/</a:t>
            </a:r>
            <a:endParaRPr lang="en-US" sz="1400" dirty="0" smtClean="0">
              <a:solidFill>
                <a:prstClr val="black"/>
              </a:solidFill>
              <a:latin typeface="Calibri" pitchFamily="34" charset="0"/>
              <a:cs typeface="Calibri" pitchFamily="34" charset="0"/>
            </a:endParaRPr>
          </a:p>
          <a:p>
            <a:pPr marL="171450" lvl="0" indent="-171450">
              <a:buFont typeface="Arial" panose="020B0604020202020204" pitchFamily="34" charset="0"/>
              <a:buChar char="•"/>
            </a:pPr>
            <a:r>
              <a:rPr lang="en-US" sz="1400" dirty="0" smtClean="0">
                <a:solidFill>
                  <a:prstClr val="black"/>
                </a:solidFill>
                <a:latin typeface="Calibri" pitchFamily="34" charset="0"/>
                <a:cs typeface="Calibri" pitchFamily="34" charset="0"/>
              </a:rPr>
              <a:t>   Procon.org </a:t>
            </a:r>
            <a:r>
              <a:rPr lang="en-US" sz="1400" dirty="0" smtClean="0">
                <a:solidFill>
                  <a:prstClr val="black"/>
                </a:solidFill>
                <a:latin typeface="Calibri" pitchFamily="34" charset="0"/>
                <a:cs typeface="Calibri" pitchFamily="34" charset="0"/>
                <a:hlinkClick r:id="rId14"/>
              </a:rPr>
              <a:t>http</a:t>
            </a:r>
            <a:r>
              <a:rPr lang="en-US" sz="1400" dirty="0">
                <a:solidFill>
                  <a:prstClr val="black"/>
                </a:solidFill>
                <a:latin typeface="Calibri" pitchFamily="34" charset="0"/>
                <a:cs typeface="Calibri" pitchFamily="34" charset="0"/>
                <a:hlinkClick r:id="rId14"/>
              </a:rPr>
              <a:t>://www.procon.org/</a:t>
            </a:r>
            <a:endParaRPr lang="en-US" sz="1400" dirty="0">
              <a:solidFill>
                <a:prstClr val="black"/>
              </a:solidFill>
              <a:latin typeface="Calibri" pitchFamily="34" charset="0"/>
              <a:cs typeface="Calibri" pitchFamily="34" charset="0"/>
            </a:endParaRPr>
          </a:p>
          <a:p>
            <a:pPr lvl="0"/>
            <a:endParaRPr lang="en-US" sz="1400" dirty="0">
              <a:solidFill>
                <a:prstClr val="black"/>
              </a:solidFill>
              <a:latin typeface="Calibri"/>
            </a:endParaRPr>
          </a:p>
        </p:txBody>
      </p:sp>
    </p:spTree>
    <p:extLst>
      <p:ext uri="{BB962C8B-B14F-4D97-AF65-F5344CB8AC3E}">
        <p14:creationId xmlns:p14="http://schemas.microsoft.com/office/powerpoint/2010/main" val="419278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balent\AppData\Local\Microsoft\Windows\Temporary Internet Files\Content.IE5\XY9Z5BNZ\MC90044149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66800"/>
            <a:ext cx="5029200" cy="472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685800" y="1295400"/>
            <a:ext cx="7620000" cy="4373563"/>
          </a:xfrm>
          <a:prstGeom prst="rect">
            <a:avLst/>
          </a:prstGeo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2060"/>
                </a:solidFill>
                <a:effectLst/>
                <a:uLnTx/>
                <a:uFillTx/>
              </a:rPr>
              <a:t>“Liberty cannot be preserved without civic education.”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rPr>
              <a:t>				-John Adams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700" b="0" i="1" u="none" strike="noStrike" kern="0" cap="none" spc="0" normalizeH="0" baseline="0" noProof="0" dirty="0" smtClean="0">
              <a:ln>
                <a:noFill/>
              </a:ln>
              <a:solidFill>
                <a:srgbClr val="000000"/>
              </a:solidFill>
              <a:effectLst/>
              <a:uLnTx/>
              <a:uFillTx/>
              <a:ea typeface="Times New Roman"/>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solidFill>
                <a:effectLst/>
                <a:uLnTx/>
                <a:uFillTx/>
                <a:ea typeface="Times New Roman"/>
                <a:cs typeface="Times New Roman" pitchFamily="18" charset="0"/>
              </a:rPr>
              <a:t>“</a:t>
            </a:r>
            <a:r>
              <a:rPr kumimoji="0" lang="en-US" sz="3200" b="0" i="1" u="none" strike="noStrike" kern="0" cap="none" spc="0" normalizeH="0" baseline="0" noProof="0" dirty="0">
                <a:ln>
                  <a:noFill/>
                </a:ln>
                <a:solidFill>
                  <a:srgbClr val="000000"/>
                </a:solidFill>
                <a:effectLst/>
                <a:uLnTx/>
                <a:uFillTx/>
                <a:ea typeface="Times New Roman"/>
                <a:cs typeface="Times New Roman" pitchFamily="18" charset="0"/>
              </a:rPr>
              <a:t>The success of our republic depends </a:t>
            </a:r>
            <a:r>
              <a:rPr kumimoji="0" lang="en-US" sz="3200" b="0" i="1" u="none" strike="noStrike" kern="0" cap="none" spc="0" normalizeH="0" baseline="0" noProof="0" dirty="0" smtClean="0">
                <a:ln>
                  <a:noFill/>
                </a:ln>
                <a:solidFill>
                  <a:srgbClr val="000000"/>
                </a:solidFill>
                <a:effectLst/>
                <a:uLnTx/>
                <a:uFillTx/>
                <a:ea typeface="Times New Roman"/>
                <a:cs typeface="Times New Roman" pitchFamily="18" charset="0"/>
              </a:rPr>
              <a:t>on </a:t>
            </a:r>
            <a:r>
              <a:rPr kumimoji="0" lang="en-US" sz="3200" b="0" i="1" u="none" strike="noStrike" kern="0" cap="none" spc="0" normalizeH="0" baseline="0" noProof="0" dirty="0">
                <a:ln>
                  <a:noFill/>
                </a:ln>
                <a:solidFill>
                  <a:srgbClr val="000000"/>
                </a:solidFill>
                <a:effectLst/>
                <a:uLnTx/>
                <a:uFillTx/>
                <a:ea typeface="Times New Roman"/>
                <a:cs typeface="Times New Roman" pitchFamily="18" charset="0"/>
              </a:rPr>
              <a:t>our citizens' civic knowledge and participation.”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0000"/>
                </a:solidFill>
                <a:effectLst/>
                <a:uLnTx/>
                <a:uFillTx/>
                <a:ea typeface="Times New Roman"/>
                <a:cs typeface="Times New Roman"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solidFill>
                <a:effectLst/>
                <a:uLnTx/>
                <a:uFillTx/>
                <a:ea typeface="Times New Roman"/>
                <a:cs typeface="Times New Roman" pitchFamily="18" charset="0"/>
              </a:rPr>
              <a:t>		-</a:t>
            </a:r>
            <a:r>
              <a:rPr kumimoji="0" lang="en-US" sz="3200" b="0" i="1" u="none" strike="noStrike" kern="0" cap="none" spc="0" normalizeH="0" baseline="0" noProof="0" dirty="0">
                <a:ln>
                  <a:noFill/>
                </a:ln>
                <a:solidFill>
                  <a:srgbClr val="000000"/>
                </a:solidFill>
                <a:effectLst/>
                <a:uLnTx/>
                <a:uFillTx/>
                <a:ea typeface="Times New Roman"/>
                <a:cs typeface="Times New Roman" pitchFamily="18" charset="0"/>
              </a:rPr>
              <a:t>Justice Sandra Day O’Connor </a:t>
            </a:r>
            <a:endParaRPr kumimoji="0" lang="en-US" sz="3200" b="0" i="1" u="none" strike="noStrike" kern="0" cap="none" spc="0" normalizeH="0" baseline="0" noProof="0" dirty="0">
              <a:ln>
                <a:noFill/>
              </a:ln>
              <a:solidFill>
                <a:prstClr val="black"/>
              </a:solidFill>
              <a:effectLst/>
              <a:uLnTx/>
              <a:uFillTx/>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balent\AppData\Local\Microsoft\Windows\Temporary Internet Files\Content.Outlook\64LOZON4\Civic Engagement no text.png"/>
          <p:cNvPicPr>
            <a:picLocks noChangeAspect="1" noChangeArrowheads="1"/>
          </p:cNvPicPr>
          <p:nvPr/>
        </p:nvPicPr>
        <p:blipFill>
          <a:blip r:embed="rId3" cstate="print"/>
          <a:srcRect/>
          <a:stretch>
            <a:fillRect/>
          </a:stretch>
        </p:blipFill>
        <p:spPr bwMode="auto">
          <a:xfrm>
            <a:off x="609600" y="228600"/>
            <a:ext cx="8077200" cy="6400800"/>
          </a:xfrm>
          <a:prstGeom prst="rect">
            <a:avLst/>
          </a:prstGeom>
          <a:noFill/>
        </p:spPr>
      </p:pic>
      <p:sp>
        <p:nvSpPr>
          <p:cNvPr id="5" name="Rectangle 4"/>
          <p:cNvSpPr/>
          <p:nvPr/>
        </p:nvSpPr>
        <p:spPr>
          <a:xfrm>
            <a:off x="2728032" y="1905000"/>
            <a:ext cx="3470823" cy="255454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effectLst/>
                <a:uLnTx/>
                <a:uFillTx/>
              </a:rPr>
              <a:t>THANK </a:t>
            </a:r>
            <a:endParaRPr kumimoji="0" lang="en-US" sz="8000" b="1" i="0" u="none" strike="noStrike" kern="0" cap="none" spc="0" normalizeH="0" baseline="0" noProof="0" dirty="0" smtClean="0">
              <a:ln>
                <a:noFill/>
              </a:ln>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smtClean="0">
                <a:ln>
                  <a:noFill/>
                </a:ln>
                <a:effectLst/>
                <a:uLnTx/>
                <a:uFillTx/>
              </a:rPr>
              <a:t>YOU</a:t>
            </a:r>
            <a:r>
              <a:rPr kumimoji="0" lang="en-US" sz="8000" b="1" i="0" u="none" strike="noStrike" kern="0" cap="none" spc="0" normalizeH="0" baseline="0" noProof="0" dirty="0">
                <a:ln>
                  <a:noFill/>
                </a:ln>
                <a:effectLst/>
                <a:uLnTx/>
                <a:uFillTx/>
              </a:rPr>
              <a:t>! </a:t>
            </a: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07026" y="792034"/>
            <a:ext cx="755117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50900" algn="l"/>
              </a:tabLst>
              <a:defRPr/>
            </a:pPr>
            <a:endParaRPr kumimoji="0" lang="en-US" b="1" i="0" u="none" strike="noStrike" kern="0" cap="none" spc="0" normalizeH="0" baseline="0" noProof="0" dirty="0" smtClean="0">
              <a:ln>
                <a:noFill/>
              </a:ln>
              <a:solidFill>
                <a:srgbClr val="000000"/>
              </a:solidFill>
              <a:effectLst/>
              <a:uLnTx/>
              <a:uFillTx/>
              <a:latin typeface="Calibri" panose="020F0502020204030204"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50900" algn="l"/>
              </a:tabLst>
              <a:defRPr/>
            </a:pPr>
            <a:r>
              <a:rPr kumimoji="0" lang="en-US" sz="2400" b="1" i="0" u="none" strike="noStrike" kern="0" cap="none" spc="0" normalizeH="0" baseline="0" noProof="0" dirty="0" smtClean="0">
                <a:ln>
                  <a:noFill/>
                </a:ln>
                <a:solidFill>
                  <a:srgbClr val="000000"/>
                </a:solidFill>
                <a:effectLst/>
                <a:uLnTx/>
                <a:uFillTx/>
                <a:latin typeface="Calibri" panose="020F0502020204030204" pitchFamily="34" charset="0"/>
                <a:ea typeface="Times New Roman" pitchFamily="18" charset="0"/>
                <a:cs typeface="Tahoma" pitchFamily="34" charset="0"/>
              </a:rPr>
              <a:t>Workshop Goal and Learning Outcomes</a:t>
            </a:r>
            <a:endParaRPr kumimoji="0" lang="en-US" sz="2400"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defRPr/>
            </a:pPr>
            <a:endParaRPr kumimoji="0" lang="en-US" b="1"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defRPr/>
            </a:pPr>
            <a:r>
              <a:rPr kumimoji="0" lang="en-US" b="1"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Goal</a:t>
            </a:r>
            <a:endParaRPr kumimoji="0" lang="en-US"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tab pos="850900" algn="l"/>
              </a:tabLst>
              <a:defRPr/>
            </a:pPr>
            <a:r>
              <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Participants will learn</a:t>
            </a:r>
            <a:r>
              <a:rPr kumimoji="0" lang="en-US" b="0" i="0" u="none" strike="noStrike" kern="0" cap="none" spc="0" normalizeH="0" noProof="0" dirty="0" smtClean="0">
                <a:ln>
                  <a:noFill/>
                </a:ln>
                <a:solidFill>
                  <a:srgbClr val="000000"/>
                </a:solidFill>
                <a:effectLst/>
                <a:uLnTx/>
                <a:uFillTx/>
                <a:latin typeface="Calibri" pitchFamily="34" charset="0"/>
                <a:ea typeface="Times New Roman" pitchFamily="18" charset="0"/>
                <a:cs typeface="Tahoma" pitchFamily="34" charset="0"/>
              </a:rPr>
              <a:t> strategies for increasing student civic literacy they can implement in their schools and classrooms.  </a:t>
            </a:r>
            <a:endPar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defRPr/>
            </a:pPr>
            <a:endParaRPr kumimoji="0" lang="en-US" b="1"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defRPr/>
            </a:pPr>
            <a:r>
              <a:rPr kumimoji="0" lang="en-US" b="1"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Learning Outcomes</a:t>
            </a:r>
            <a:endParaRPr kumimoji="0" lang="en-US"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defRPr/>
            </a:pPr>
            <a:r>
              <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Participants will:</a:t>
            </a:r>
          </a:p>
          <a:p>
            <a:pPr lvl="0" eaLnBrk="0" fontAlgn="base" hangingPunct="0">
              <a:spcBef>
                <a:spcPct val="0"/>
              </a:spcBef>
              <a:spcAft>
                <a:spcPct val="0"/>
              </a:spcAft>
              <a:buFontTx/>
              <a:buChar char="•"/>
              <a:tabLst>
                <a:tab pos="850900" algn="l"/>
              </a:tabLst>
              <a:defRPr/>
            </a:pPr>
            <a:r>
              <a:rPr lang="en-US" kern="0" dirty="0">
                <a:solidFill>
                  <a:srgbClr val="000000"/>
                </a:solidFill>
                <a:latin typeface="Calibri" pitchFamily="34" charset="0"/>
                <a:ea typeface="Times New Roman" pitchFamily="18" charset="0"/>
                <a:cs typeface="Tahoma" pitchFamily="34" charset="0"/>
              </a:rPr>
              <a:t>d</a:t>
            </a:r>
            <a:r>
              <a:rPr lang="en-US" kern="0" dirty="0" smtClean="0">
                <a:solidFill>
                  <a:srgbClr val="000000"/>
                </a:solidFill>
                <a:latin typeface="Calibri" pitchFamily="34" charset="0"/>
                <a:ea typeface="Times New Roman" pitchFamily="18" charset="0"/>
                <a:cs typeface="Tahoma" pitchFamily="34" charset="0"/>
              </a:rPr>
              <a:t>escribe </a:t>
            </a:r>
            <a:r>
              <a:rPr lang="en-US" kern="0" dirty="0">
                <a:solidFill>
                  <a:srgbClr val="000000"/>
                </a:solidFill>
                <a:latin typeface="Calibri" pitchFamily="34" charset="0"/>
                <a:ea typeface="Times New Roman" pitchFamily="18" charset="0"/>
                <a:cs typeface="Tahoma" pitchFamily="34" charset="0"/>
              </a:rPr>
              <a:t>civic </a:t>
            </a:r>
            <a:r>
              <a:rPr lang="en-US" kern="0" dirty="0" smtClean="0">
                <a:solidFill>
                  <a:srgbClr val="000000"/>
                </a:solidFill>
                <a:latin typeface="Calibri" pitchFamily="34" charset="0"/>
                <a:ea typeface="Times New Roman" pitchFamily="18" charset="0"/>
                <a:cs typeface="Tahoma" pitchFamily="34" charset="0"/>
              </a:rPr>
              <a:t>literacy</a:t>
            </a:r>
            <a:endParaRPr kumimoji="0" lang="en-US"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50900" algn="l"/>
              </a:tabLst>
              <a:defRPr/>
            </a:pPr>
            <a:r>
              <a:rPr lang="en-US" kern="0" dirty="0">
                <a:solidFill>
                  <a:srgbClr val="000000"/>
                </a:solidFill>
                <a:latin typeface="Calibri" pitchFamily="34" charset="0"/>
                <a:ea typeface="Times New Roman" pitchFamily="18" charset="0"/>
                <a:cs typeface="Tahoma" pitchFamily="34" charset="0"/>
              </a:rPr>
              <a:t>i</a:t>
            </a:r>
            <a:r>
              <a:rPr kumimoji="0" lang="en-US" b="0" i="0" u="none" strike="noStrike" kern="0" cap="none" spc="0" normalizeH="0" baseline="0" noProof="0" dirty="0" err="1" smtClean="0">
                <a:ln>
                  <a:noFill/>
                </a:ln>
                <a:solidFill>
                  <a:srgbClr val="000000"/>
                </a:solidFill>
                <a:effectLst/>
                <a:uLnTx/>
                <a:uFillTx/>
                <a:latin typeface="Calibri" pitchFamily="34" charset="0"/>
                <a:ea typeface="Times New Roman" pitchFamily="18" charset="0"/>
                <a:cs typeface="Tahoma" pitchFamily="34" charset="0"/>
              </a:rPr>
              <a:t>dentify</a:t>
            </a:r>
            <a:r>
              <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 the need for</a:t>
            </a:r>
            <a:r>
              <a:rPr kumimoji="0" lang="en-US" b="0" i="0" u="none" strike="noStrike" kern="0" cap="none" spc="0" normalizeH="0" noProof="0" dirty="0" smtClean="0">
                <a:ln>
                  <a:noFill/>
                </a:ln>
                <a:solidFill>
                  <a:srgbClr val="000000"/>
                </a:solidFill>
                <a:effectLst/>
                <a:uLnTx/>
                <a:uFillTx/>
                <a:latin typeface="Calibri" pitchFamily="34" charset="0"/>
                <a:ea typeface="Times New Roman" pitchFamily="18" charset="0"/>
                <a:cs typeface="Tahoma" pitchFamily="34" charset="0"/>
              </a:rPr>
              <a:t> </a:t>
            </a:r>
            <a:r>
              <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increasing student civic literacy. </a:t>
            </a:r>
          </a:p>
          <a:p>
            <a:pPr marL="0" marR="0" lvl="0" indent="0" algn="l" defTabSz="914400" rtl="0" eaLnBrk="0" fontAlgn="base" latinLnBrk="0" hangingPunct="0">
              <a:lnSpc>
                <a:spcPct val="100000"/>
              </a:lnSpc>
              <a:spcBef>
                <a:spcPct val="0"/>
              </a:spcBef>
              <a:spcAft>
                <a:spcPct val="0"/>
              </a:spcAft>
              <a:buClrTx/>
              <a:buSzTx/>
              <a:buFontTx/>
              <a:buChar char="•"/>
              <a:tabLst>
                <a:tab pos="850900" algn="l"/>
              </a:tabLst>
              <a:defRPr/>
            </a:pPr>
            <a:r>
              <a:rPr lang="en-US" kern="0" dirty="0">
                <a:solidFill>
                  <a:srgbClr val="000000"/>
                </a:solidFill>
                <a:latin typeface="Calibri" pitchFamily="34" charset="0"/>
                <a:cs typeface="Tahoma" pitchFamily="34" charset="0"/>
              </a:rPr>
              <a:t>a</a:t>
            </a:r>
            <a:r>
              <a:rPr lang="en-US" kern="0" dirty="0" smtClean="0">
                <a:solidFill>
                  <a:srgbClr val="000000"/>
                </a:solidFill>
                <a:latin typeface="Calibri" pitchFamily="34" charset="0"/>
                <a:cs typeface="Tahoma" pitchFamily="34" charset="0"/>
              </a:rPr>
              <a:t>nalyze the six proven practices in civic learning. </a:t>
            </a:r>
            <a:endParaRPr kumimoji="0" lang="en-US"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50900" algn="l"/>
              </a:tabLst>
              <a:defRPr/>
            </a:pPr>
            <a:r>
              <a:rPr lang="en-US" kern="0" dirty="0">
                <a:solidFill>
                  <a:srgbClr val="000000"/>
                </a:solidFill>
                <a:latin typeface="Calibri" pitchFamily="34" charset="0"/>
                <a:ea typeface="Times New Roman" pitchFamily="18" charset="0"/>
                <a:cs typeface="Tahoma" pitchFamily="34" charset="0"/>
              </a:rPr>
              <a:t>e</a:t>
            </a:r>
            <a:r>
              <a:rPr kumimoji="0" lang="en-US" b="0" i="0" u="none" strike="noStrike" kern="0" cap="none" spc="0" normalizeH="0" baseline="0" noProof="0" dirty="0" err="1" smtClean="0">
                <a:ln>
                  <a:noFill/>
                </a:ln>
                <a:solidFill>
                  <a:srgbClr val="000000"/>
                </a:solidFill>
                <a:effectLst/>
                <a:uLnTx/>
                <a:uFillTx/>
                <a:latin typeface="Calibri" pitchFamily="34" charset="0"/>
                <a:ea typeface="Times New Roman" pitchFamily="18" charset="0"/>
                <a:cs typeface="Tahoma" pitchFamily="34" charset="0"/>
              </a:rPr>
              <a:t>xamine</a:t>
            </a:r>
            <a:r>
              <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 how</a:t>
            </a:r>
            <a:r>
              <a:rPr kumimoji="0" lang="en-US" b="0" i="0" u="none" strike="noStrike" kern="0" cap="none" spc="0" normalizeH="0" noProof="0" dirty="0" smtClean="0">
                <a:ln>
                  <a:noFill/>
                </a:ln>
                <a:solidFill>
                  <a:srgbClr val="000000"/>
                </a:solidFill>
                <a:effectLst/>
                <a:uLnTx/>
                <a:uFillTx/>
                <a:latin typeface="Calibri" pitchFamily="34" charset="0"/>
                <a:ea typeface="Times New Roman" pitchFamily="18" charset="0"/>
                <a:cs typeface="Tahoma" pitchFamily="34" charset="0"/>
              </a:rPr>
              <a:t> to use Arizona’s Common Core Standards in increasing student civic literacy. </a:t>
            </a:r>
            <a:endPar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50900" algn="l"/>
              </a:tabLst>
              <a:defRPr/>
            </a:pPr>
            <a:r>
              <a:rPr lang="en-US" kern="0" dirty="0">
                <a:solidFill>
                  <a:srgbClr val="000000"/>
                </a:solidFill>
                <a:latin typeface="Calibri" pitchFamily="34" charset="0"/>
                <a:ea typeface="Times New Roman" pitchFamily="18" charset="0"/>
                <a:cs typeface="Tahoma" pitchFamily="34" charset="0"/>
              </a:rPr>
              <a:t>e</a:t>
            </a:r>
            <a:r>
              <a:rPr kumimoji="0" lang="en-US" b="0" i="0" u="none" strike="noStrike" kern="0" cap="none" spc="0" normalizeH="0" baseline="0" noProof="0" dirty="0" err="1" smtClean="0">
                <a:ln>
                  <a:noFill/>
                </a:ln>
                <a:solidFill>
                  <a:srgbClr val="000000"/>
                </a:solidFill>
                <a:effectLst/>
                <a:uLnTx/>
                <a:uFillTx/>
                <a:latin typeface="Calibri" pitchFamily="34" charset="0"/>
                <a:ea typeface="Times New Roman" pitchFamily="18" charset="0"/>
                <a:cs typeface="Tahoma" pitchFamily="34" charset="0"/>
              </a:rPr>
              <a:t>xplore</a:t>
            </a:r>
            <a:r>
              <a:rPr kumimoji="0" lang="en-US" b="0" i="0" u="none" strike="noStrike" kern="0" cap="none" spc="0" normalizeH="0" baseline="0" noProof="0" dirty="0" smtClean="0">
                <a:ln>
                  <a:noFill/>
                </a:ln>
                <a:solidFill>
                  <a:srgbClr val="000000"/>
                </a:solidFill>
                <a:effectLst/>
                <a:uLnTx/>
                <a:uFillTx/>
                <a:latin typeface="Calibri" pitchFamily="34" charset="0"/>
                <a:ea typeface="Times New Roman" pitchFamily="18" charset="0"/>
                <a:cs typeface="Tahoma" pitchFamily="34" charset="0"/>
              </a:rPr>
              <a:t> programs, activities and lessons designed</a:t>
            </a:r>
            <a:r>
              <a:rPr kumimoji="0" lang="en-US" b="0" i="0" u="none" strike="noStrike" kern="0" cap="none" spc="0" normalizeH="0" noProof="0" dirty="0" smtClean="0">
                <a:ln>
                  <a:noFill/>
                </a:ln>
                <a:solidFill>
                  <a:srgbClr val="000000"/>
                </a:solidFill>
                <a:effectLst/>
                <a:uLnTx/>
                <a:uFillTx/>
                <a:latin typeface="Calibri" pitchFamily="34" charset="0"/>
                <a:ea typeface="Times New Roman" pitchFamily="18" charset="0"/>
                <a:cs typeface="Tahoma" pitchFamily="34" charset="0"/>
              </a:rPr>
              <a:t> to increase civic literacy. </a:t>
            </a:r>
          </a:p>
          <a:p>
            <a:pPr marL="0" marR="0" lvl="0" indent="0" algn="l" defTabSz="914400" rtl="0" eaLnBrk="0" fontAlgn="base" latinLnBrk="0" hangingPunct="0">
              <a:lnSpc>
                <a:spcPct val="100000"/>
              </a:lnSpc>
              <a:spcBef>
                <a:spcPct val="0"/>
              </a:spcBef>
              <a:spcAft>
                <a:spcPct val="0"/>
              </a:spcAft>
              <a:buClrTx/>
              <a:buSzTx/>
              <a:buFontTx/>
              <a:buChar char="•"/>
              <a:tabLst>
                <a:tab pos="850900" algn="l"/>
              </a:tabLst>
              <a:defRPr/>
            </a:pPr>
            <a:r>
              <a:rPr lang="en-US" kern="0" dirty="0">
                <a:solidFill>
                  <a:srgbClr val="000000"/>
                </a:solidFill>
                <a:latin typeface="Calibri" pitchFamily="34" charset="0"/>
                <a:cs typeface="Tahoma" pitchFamily="34" charset="0"/>
              </a:rPr>
              <a:t>d</a:t>
            </a:r>
            <a:r>
              <a:rPr lang="en-US" kern="0" baseline="0" dirty="0" smtClean="0">
                <a:solidFill>
                  <a:srgbClr val="000000"/>
                </a:solidFill>
                <a:latin typeface="Calibri" pitchFamily="34" charset="0"/>
                <a:cs typeface="Tahoma" pitchFamily="34" charset="0"/>
              </a:rPr>
              <a:t>evelop or think of Action Plan to increase student civic literacy. </a:t>
            </a:r>
            <a:endParaRPr kumimoji="0" lang="en-US"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defRPr/>
            </a:pPr>
            <a:endParaRPr kumimoji="0" lang="en-US" b="0" i="0" u="none" strike="noStrike" kern="0" cap="none" spc="0" normalizeH="0" baseline="0" noProof="0" dirty="0" smtClean="0">
              <a:ln>
                <a:noFill/>
              </a:ln>
              <a:solidFill>
                <a:sysClr val="windowText" lastClr="000000"/>
              </a:solidFill>
              <a:effectLst/>
              <a:uLnTx/>
              <a:uFillTx/>
              <a:latin typeface="Calibri" panose="020F0502020204030204" pitchFamily="34" charset="0"/>
              <a:cs typeface="Arial" pitchFamily="34" charset="0"/>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fade">
                                      <p:cBhvr>
                                        <p:cTn id="30" dur="500"/>
                                        <p:tgtEl>
                                          <p:spTgt spid="4">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fade">
                                      <p:cBhvr>
                                        <p:cTn id="33" dur="500"/>
                                        <p:tgtEl>
                                          <p:spTgt spid="4">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animEffect transition="in" filter="fade">
                                      <p:cBhvr>
                                        <p:cTn id="3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Civic Literacy?</a:t>
            </a:r>
            <a:endParaRPr lang="en-US" dirty="0"/>
          </a:p>
        </p:txBody>
      </p:sp>
      <p:sp>
        <p:nvSpPr>
          <p:cNvPr id="3" name="Content Placeholder 2"/>
          <p:cNvSpPr>
            <a:spLocks noGrp="1"/>
          </p:cNvSpPr>
          <p:nvPr>
            <p:ph idx="1"/>
          </p:nvPr>
        </p:nvSpPr>
        <p:spPr/>
        <p:txBody>
          <a:bodyPr>
            <a:normAutofit/>
          </a:bodyPr>
          <a:lstStyle/>
          <a:p>
            <a:r>
              <a:rPr lang="en-US" sz="3600" dirty="0" smtClean="0"/>
              <a:t>Turn to your neighbor and discuss characteristics of a student who is civically literate. </a:t>
            </a:r>
            <a:endParaRPr lang="en-US" sz="3600" dirty="0"/>
          </a:p>
        </p:txBody>
      </p:sp>
    </p:spTree>
    <p:extLst>
      <p:ext uri="{BB962C8B-B14F-4D97-AF65-F5344CB8AC3E}">
        <p14:creationId xmlns:p14="http://schemas.microsoft.com/office/powerpoint/2010/main" val="239112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0"/>
            <a:ext cx="7315200" cy="2862322"/>
          </a:xfrm>
          <a:prstGeom prst="rect">
            <a:avLst/>
          </a:prstGeom>
        </p:spPr>
        <p:txBody>
          <a:bodyPr wrap="square">
            <a:spAutoFit/>
          </a:bodyPr>
          <a:lstStyle/>
          <a:p>
            <a:r>
              <a:rPr lang="en-US" sz="3600" b="1" i="1" dirty="0" smtClean="0">
                <a:solidFill>
                  <a:prstClr val="black"/>
                </a:solidFill>
                <a:latin typeface="Calibri"/>
              </a:rPr>
              <a:t>A student’s ability to demonstrate the </a:t>
            </a:r>
            <a:r>
              <a:rPr lang="en-US" sz="3600" b="1" i="1" dirty="0">
                <a:solidFill>
                  <a:prstClr val="black"/>
                </a:solidFill>
                <a:latin typeface="Calibri"/>
              </a:rPr>
              <a:t>knowledge and skills </a:t>
            </a:r>
            <a:r>
              <a:rPr lang="en-US" sz="3600" b="1" i="1" dirty="0" smtClean="0">
                <a:solidFill>
                  <a:prstClr val="black"/>
                </a:solidFill>
                <a:latin typeface="Calibri"/>
              </a:rPr>
              <a:t>necessary for </a:t>
            </a:r>
            <a:r>
              <a:rPr lang="en-US" sz="3600" b="1" i="1" dirty="0">
                <a:solidFill>
                  <a:prstClr val="black"/>
                </a:solidFill>
                <a:latin typeface="Calibri"/>
              </a:rPr>
              <a:t>effective participation in </a:t>
            </a:r>
            <a:r>
              <a:rPr lang="en-US" sz="3600" b="1" i="1" dirty="0" smtClean="0">
                <a:solidFill>
                  <a:prstClr val="black"/>
                </a:solidFill>
                <a:latin typeface="Calibri"/>
              </a:rPr>
              <a:t>community</a:t>
            </a:r>
            <a:r>
              <a:rPr lang="en-US" sz="3600" b="1" i="1" dirty="0">
                <a:solidFill>
                  <a:prstClr val="black"/>
                </a:solidFill>
                <a:latin typeface="Calibri"/>
              </a:rPr>
              <a:t>, </a:t>
            </a:r>
            <a:r>
              <a:rPr lang="en-US" sz="3600" b="1" i="1" dirty="0" smtClean="0">
                <a:solidFill>
                  <a:prstClr val="black"/>
                </a:solidFill>
                <a:latin typeface="Calibri"/>
              </a:rPr>
              <a:t>government, politics </a:t>
            </a:r>
          </a:p>
          <a:p>
            <a:r>
              <a:rPr lang="en-US" sz="3600" b="1" i="1" dirty="0" smtClean="0">
                <a:solidFill>
                  <a:prstClr val="black"/>
                </a:solidFill>
                <a:latin typeface="Calibri"/>
              </a:rPr>
              <a:t>and life. </a:t>
            </a:r>
            <a:endParaRPr lang="en-US" sz="3600" i="1" dirty="0">
              <a:solidFill>
                <a:prstClr val="black"/>
              </a:solidFill>
              <a:latin typeface="Calibri"/>
            </a:endParaRPr>
          </a:p>
        </p:txBody>
      </p:sp>
      <p:sp>
        <p:nvSpPr>
          <p:cNvPr id="5" name="TextBox 4"/>
          <p:cNvSpPr txBox="1"/>
          <p:nvPr/>
        </p:nvSpPr>
        <p:spPr>
          <a:xfrm>
            <a:off x="-38637" y="914400"/>
            <a:ext cx="9220200" cy="830997"/>
          </a:xfrm>
          <a:prstGeom prst="rect">
            <a:avLst/>
          </a:prstGeom>
          <a:noFill/>
        </p:spPr>
        <p:txBody>
          <a:bodyPr wrap="square" rtlCol="0">
            <a:spAutoFit/>
          </a:bodyPr>
          <a:lstStyle/>
          <a:p>
            <a:pPr algn="ctr"/>
            <a:r>
              <a:rPr lang="en-US" sz="4800" b="1" dirty="0" smtClean="0">
                <a:solidFill>
                  <a:prstClr val="black"/>
                </a:solidFill>
                <a:latin typeface="Calibri"/>
              </a:rPr>
              <a:t>CIVIC LITERACY </a:t>
            </a:r>
            <a:endParaRPr lang="en-US" sz="4800" b="1" dirty="0">
              <a:solidFill>
                <a:prstClr val="black"/>
              </a:solidFill>
              <a:latin typeface="Calibri"/>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85800"/>
            <a:ext cx="7848600" cy="5189113"/>
          </a:xfrm>
          <a:prstGeom prst="rect">
            <a:avLst/>
          </a:prstGeom>
        </p:spPr>
        <p:txBody>
          <a:bodyPr wrap="square">
            <a:spAutoFit/>
          </a:bodyPr>
          <a:lstStyle/>
          <a:p>
            <a:pPr>
              <a:lnSpc>
                <a:spcPct val="115000"/>
              </a:lnSpc>
              <a:tabLst>
                <a:tab pos="850900" algn="l"/>
              </a:tabLst>
            </a:pPr>
            <a:r>
              <a:rPr lang="en-US" sz="3600" b="1" dirty="0">
                <a:solidFill>
                  <a:srgbClr val="000000"/>
                </a:solidFill>
                <a:latin typeface="Calibri" panose="020F0502020204030204" pitchFamily="34" charset="0"/>
                <a:ea typeface="Times New Roman"/>
                <a:cs typeface="Tahoma"/>
              </a:rPr>
              <a:t>Setting the Stage</a:t>
            </a:r>
            <a:endParaRPr lang="en-US" sz="3600" dirty="0">
              <a:solidFill>
                <a:prstClr val="black"/>
              </a:solidFill>
              <a:latin typeface="Calibri" panose="020F0502020204030204" pitchFamily="34" charset="0"/>
              <a:ea typeface="Calibri"/>
              <a:cs typeface="Times New Roman"/>
            </a:endParaRPr>
          </a:p>
          <a:p>
            <a:pPr algn="ctr">
              <a:lnSpc>
                <a:spcPct val="115000"/>
              </a:lnSpc>
              <a:tabLst>
                <a:tab pos="850900" algn="l"/>
              </a:tabLst>
            </a:pPr>
            <a:r>
              <a:rPr lang="en-US" sz="3600" b="1" dirty="0">
                <a:solidFill>
                  <a:srgbClr val="000000"/>
                </a:solidFill>
                <a:latin typeface="Calibri" panose="020F0502020204030204" pitchFamily="34" charset="0"/>
                <a:ea typeface="Times New Roman"/>
                <a:cs typeface="Tahoma"/>
              </a:rPr>
              <a:t> </a:t>
            </a:r>
            <a:endParaRPr lang="en-US" sz="3600" dirty="0">
              <a:solidFill>
                <a:prstClr val="black"/>
              </a:solidFill>
              <a:latin typeface="Calibri" panose="020F0502020204030204" pitchFamily="34" charset="0"/>
              <a:ea typeface="Calibri"/>
              <a:cs typeface="Times New Roman"/>
            </a:endParaRPr>
          </a:p>
          <a:p>
            <a:pPr>
              <a:lnSpc>
                <a:spcPct val="115000"/>
              </a:lnSpc>
            </a:pPr>
            <a:r>
              <a:rPr lang="en-US" sz="3600" i="1" dirty="0" smtClean="0">
                <a:solidFill>
                  <a:prstClr val="black"/>
                </a:solidFill>
                <a:latin typeface="Calibri" panose="020F0502020204030204" pitchFamily="34" charset="0"/>
                <a:ea typeface="Calibri"/>
                <a:cs typeface="Times New Roman"/>
              </a:rPr>
              <a:t>“We pay a price when we deprive children of the exposure to the values, principles, and education they need to make them good citizens.</a:t>
            </a:r>
            <a:r>
              <a:rPr lang="en-US" sz="3600" i="1" dirty="0">
                <a:solidFill>
                  <a:prstClr val="black"/>
                </a:solidFill>
                <a:latin typeface="Calibri" panose="020F0502020204030204" pitchFamily="34" charset="0"/>
                <a:ea typeface="Calibri"/>
                <a:cs typeface="Times New Roman"/>
              </a:rPr>
              <a:t>”</a:t>
            </a:r>
            <a:br>
              <a:rPr lang="en-US" sz="3600" i="1" dirty="0">
                <a:solidFill>
                  <a:prstClr val="black"/>
                </a:solidFill>
                <a:latin typeface="Calibri" panose="020F0502020204030204" pitchFamily="34" charset="0"/>
                <a:ea typeface="Calibri"/>
                <a:cs typeface="Times New Roman"/>
              </a:rPr>
            </a:br>
            <a:endParaRPr lang="en-US" sz="3600" dirty="0" smtClean="0">
              <a:solidFill>
                <a:prstClr val="black"/>
              </a:solidFill>
              <a:latin typeface="Calibri" panose="020F0502020204030204" pitchFamily="34" charset="0"/>
              <a:ea typeface="Calibri"/>
              <a:cs typeface="Times New Roman"/>
            </a:endParaRPr>
          </a:p>
          <a:p>
            <a:pPr>
              <a:lnSpc>
                <a:spcPct val="115000"/>
              </a:lnSpc>
            </a:pPr>
            <a:r>
              <a:rPr lang="en-US" sz="3600" i="1" dirty="0">
                <a:solidFill>
                  <a:prstClr val="black"/>
                </a:solidFill>
                <a:latin typeface="Calibri" panose="020F0502020204030204" pitchFamily="34" charset="0"/>
                <a:ea typeface="Calibri"/>
                <a:cs typeface="Times New Roman"/>
              </a:rPr>
              <a:t>	</a:t>
            </a:r>
            <a:r>
              <a:rPr lang="en-US" sz="3600" i="1" dirty="0" smtClean="0">
                <a:solidFill>
                  <a:prstClr val="black"/>
                </a:solidFill>
                <a:latin typeface="Calibri" panose="020F0502020204030204" pitchFamily="34" charset="0"/>
                <a:ea typeface="Calibri"/>
                <a:cs typeface="Times New Roman"/>
              </a:rPr>
              <a:t>		--</a:t>
            </a:r>
            <a:r>
              <a:rPr lang="en-US" sz="3600" i="1" dirty="0">
                <a:solidFill>
                  <a:prstClr val="black"/>
                </a:solidFill>
                <a:latin typeface="Calibri" panose="020F0502020204030204" pitchFamily="34" charset="0"/>
                <a:ea typeface="Calibri"/>
                <a:cs typeface="Times New Roman"/>
              </a:rPr>
              <a:t>Sandra Day O’Connor</a:t>
            </a:r>
            <a:endParaRPr lang="en-US" sz="3600" dirty="0">
              <a:solidFill>
                <a:prstClr val="black"/>
              </a:solidFill>
              <a:latin typeface="Calibri" panose="020F0502020204030204" pitchFamily="34" charset="0"/>
              <a:ea typeface="Calibri"/>
              <a:cs typeface="Times New Roman"/>
            </a:endParaRPr>
          </a:p>
        </p:txBody>
      </p:sp>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114" y="1143000"/>
            <a:ext cx="7696200" cy="4525963"/>
          </a:xfrm>
        </p:spPr>
        <p:txBody>
          <a:bodyPr>
            <a:normAutofit fontScale="92500" lnSpcReduction="10000"/>
          </a:bodyPr>
          <a:lstStyle/>
          <a:p>
            <a:pPr marL="0" indent="0" algn="ctr">
              <a:buNone/>
            </a:pPr>
            <a:r>
              <a:rPr lang="en-US" sz="5200" b="1" dirty="0" smtClean="0">
                <a:latin typeface="Century Schoolbook" pitchFamily="18" charset="0"/>
              </a:rPr>
              <a:t>STATEMENT </a:t>
            </a:r>
          </a:p>
          <a:p>
            <a:pPr marL="0" indent="0" algn="ctr">
              <a:buNone/>
            </a:pPr>
            <a:r>
              <a:rPr lang="en-US" sz="5200" b="1" dirty="0" smtClean="0">
                <a:latin typeface="Century Schoolbook" pitchFamily="18" charset="0"/>
              </a:rPr>
              <a:t>OF THE PROBLEM</a:t>
            </a:r>
          </a:p>
          <a:p>
            <a:pPr marL="0" indent="0" algn="ctr">
              <a:buNone/>
            </a:pPr>
            <a:endParaRPr lang="en-US" sz="4800" b="1" i="1" dirty="0">
              <a:latin typeface="Century Schoolbook" pitchFamily="18" charset="0"/>
            </a:endParaRPr>
          </a:p>
          <a:p>
            <a:pPr marL="0" indent="0" algn="ctr">
              <a:buNone/>
            </a:pPr>
            <a:endParaRPr lang="en-US" sz="4800" b="1" i="1" dirty="0" smtClean="0">
              <a:latin typeface="Century Schoolbook" pitchFamily="18" charset="0"/>
            </a:endParaRPr>
          </a:p>
          <a:p>
            <a:pPr marL="0" indent="0" algn="ctr">
              <a:buNone/>
            </a:pPr>
            <a:endParaRPr lang="en-US" sz="4800" b="1" i="1" dirty="0">
              <a:latin typeface="Century Schoolbook" pitchFamily="18" charset="0"/>
            </a:endParaRPr>
          </a:p>
          <a:p>
            <a:pPr marL="0" indent="0" algn="ctr">
              <a:buNone/>
            </a:pPr>
            <a:r>
              <a:rPr lang="en-US" sz="4800" b="1" i="1" dirty="0" smtClean="0">
                <a:latin typeface="Century Schoolbook" pitchFamily="18" charset="0"/>
              </a:rPr>
              <a:t>Scavenger Hunt</a:t>
            </a:r>
          </a:p>
          <a:p>
            <a:pPr marL="0" indent="0" algn="ctr">
              <a:buNone/>
            </a:pPr>
            <a:endParaRPr lang="en-US" sz="5400" b="1" dirty="0">
              <a:latin typeface="Century Schoolbook" pitchFamily="18" charset="0"/>
            </a:endParaRPr>
          </a:p>
        </p:txBody>
      </p:sp>
      <p:pic>
        <p:nvPicPr>
          <p:cNvPr id="4" name="Picture 2" descr="C:\Users\jbalent\AppData\Local\Microsoft\Windows\Temporary Internet Files\Content.IE5\0IFSRXY3\MC9102175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57144"/>
            <a:ext cx="183062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11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Essential">
  <a:themeElements>
    <a:clrScheme name="ADE">
      <a:dk1>
        <a:srgbClr val="002060"/>
      </a:dk1>
      <a:lt1>
        <a:srgbClr val="FFFFFF"/>
      </a:lt1>
      <a:dk2>
        <a:srgbClr val="C00000"/>
      </a:dk2>
      <a:lt2>
        <a:srgbClr val="FEDD61"/>
      </a:lt2>
      <a:accent1>
        <a:srgbClr val="C00000"/>
      </a:accent1>
      <a:accent2>
        <a:srgbClr val="F5C201"/>
      </a:accent2>
      <a:accent3>
        <a:srgbClr val="C0000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4865</TotalTime>
  <Words>2575</Words>
  <Application>Microsoft Office PowerPoint</Application>
  <PresentationFormat>On-screen Show (4:3)</PresentationFormat>
  <Paragraphs>542</Paragraphs>
  <Slides>47</Slides>
  <Notes>47</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Office Theme</vt:lpstr>
      <vt:lpstr>1_Pushpin</vt:lpstr>
      <vt:lpstr>Essential</vt:lpstr>
      <vt:lpstr>PowerPoint Presentation</vt:lpstr>
      <vt:lpstr>PowerPoint Presentation</vt:lpstr>
      <vt:lpstr>PowerPoint Presentation</vt:lpstr>
      <vt:lpstr>HOUSEKEEPING</vt:lpstr>
      <vt:lpstr>PowerPoint Presentation</vt:lpstr>
      <vt:lpstr>What is Civic Literacy?</vt:lpstr>
      <vt:lpstr>PowerPoint Presentation</vt:lpstr>
      <vt:lpstr>PowerPoint Presentation</vt:lpstr>
      <vt:lpstr>PowerPoint Presentation</vt:lpstr>
      <vt:lpstr>SOLUTIONS  TO THE PROBLEM</vt:lpstr>
      <vt:lpstr>PowerPoint Presentation</vt:lpstr>
      <vt:lpstr>PowerPoint Presentation</vt:lpstr>
      <vt:lpstr>PowerPoint Presentation</vt:lpstr>
      <vt:lpstr>Supporting Research</vt:lpstr>
      <vt:lpstr>PowerPoint Presentation</vt:lpstr>
      <vt:lpstr>PowerPoint Presentation</vt:lpstr>
      <vt:lpstr>Support for Implementing Common 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your classes, do you have a:</vt:lpstr>
      <vt:lpstr>PowerPoint Presentation</vt:lpstr>
      <vt:lpstr>PowerPoint Presentation</vt:lpstr>
      <vt:lpstr>Proven Practice #4 Participation in Extra Curricular Activities </vt:lpstr>
      <vt:lpstr>PowerPoint Presentation</vt:lpstr>
      <vt:lpstr>Examples of Extracurricular Activities at Your School?       </vt:lpstr>
      <vt:lpstr>PowerPoint Presentation</vt:lpstr>
      <vt:lpstr>PowerPoint Presentation</vt:lpstr>
      <vt:lpstr>Strategies  for  Encouraging Student Voice</vt:lpstr>
      <vt:lpstr>PowerPoint Presentation</vt:lpstr>
      <vt:lpstr>PowerPoint Presentation</vt:lpstr>
      <vt:lpstr>PowerPoint Presentation</vt:lpstr>
      <vt:lpstr>PowerPoint Presentation</vt:lpstr>
      <vt:lpstr>LUNCH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Balentine, John</dc:creator>
  <cp:lastModifiedBy>Jeff</cp:lastModifiedBy>
  <cp:revision>444</cp:revision>
  <cp:lastPrinted>2013-03-04T23:19:49Z</cp:lastPrinted>
  <dcterms:created xsi:type="dcterms:W3CDTF">2012-03-05T18:21:47Z</dcterms:created>
  <dcterms:modified xsi:type="dcterms:W3CDTF">2013-05-07T00:21:17Z</dcterms:modified>
</cp:coreProperties>
</file>